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Lst>
  <p:notesMasterIdLst>
    <p:notesMasterId r:id="rId55"/>
  </p:notesMasterIdLst>
  <p:sldIdLst>
    <p:sldId id="256" r:id="rId3"/>
    <p:sldId id="4130" r:id="rId4"/>
    <p:sldId id="4114" r:id="rId5"/>
    <p:sldId id="4115" r:id="rId6"/>
    <p:sldId id="4087" r:id="rId7"/>
    <p:sldId id="4116" r:id="rId8"/>
    <p:sldId id="1322" r:id="rId9"/>
    <p:sldId id="4117" r:id="rId10"/>
    <p:sldId id="4118" r:id="rId11"/>
    <p:sldId id="4139" r:id="rId12"/>
    <p:sldId id="4140" r:id="rId13"/>
    <p:sldId id="4141" r:id="rId14"/>
    <p:sldId id="4122" r:id="rId15"/>
    <p:sldId id="4124" r:id="rId16"/>
    <p:sldId id="4123" r:id="rId17"/>
    <p:sldId id="4125" r:id="rId18"/>
    <p:sldId id="4126" r:id="rId19"/>
    <p:sldId id="4127" r:id="rId20"/>
    <p:sldId id="4128" r:id="rId21"/>
    <p:sldId id="4129" r:id="rId22"/>
    <p:sldId id="1305" r:id="rId23"/>
    <p:sldId id="257" r:id="rId24"/>
    <p:sldId id="4098" r:id="rId25"/>
    <p:sldId id="4099" r:id="rId26"/>
    <p:sldId id="4100" r:id="rId27"/>
    <p:sldId id="4101" r:id="rId28"/>
    <p:sldId id="262" r:id="rId29"/>
    <p:sldId id="263" r:id="rId30"/>
    <p:sldId id="264" r:id="rId31"/>
    <p:sldId id="4102" r:id="rId32"/>
    <p:sldId id="266" r:id="rId33"/>
    <p:sldId id="4103" r:id="rId34"/>
    <p:sldId id="4104" r:id="rId35"/>
    <p:sldId id="4105" r:id="rId36"/>
    <p:sldId id="4107" r:id="rId37"/>
    <p:sldId id="4106" r:id="rId38"/>
    <p:sldId id="4108" r:id="rId39"/>
    <p:sldId id="4109" r:id="rId40"/>
    <p:sldId id="4110" r:id="rId41"/>
    <p:sldId id="4111" r:id="rId42"/>
    <p:sldId id="269" r:id="rId43"/>
    <p:sldId id="270" r:id="rId44"/>
    <p:sldId id="271" r:id="rId45"/>
    <p:sldId id="279" r:id="rId46"/>
    <p:sldId id="272" r:id="rId47"/>
    <p:sldId id="273" r:id="rId48"/>
    <p:sldId id="274" r:id="rId49"/>
    <p:sldId id="280" r:id="rId50"/>
    <p:sldId id="4143" r:id="rId51"/>
    <p:sldId id="4142" r:id="rId52"/>
    <p:sldId id="997" r:id="rId53"/>
    <p:sldId id="411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D67"/>
    <a:srgbClr val="FF438B"/>
    <a:srgbClr val="D4ABF0"/>
    <a:srgbClr val="FFCB8A"/>
    <a:srgbClr val="FF8ACB"/>
    <a:srgbClr val="D4ABF1"/>
    <a:srgbClr val="97CEE0"/>
    <a:srgbClr val="0FCEE0"/>
    <a:srgbClr val="00D6BE"/>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46D8D4-A8E1-419B-9C80-C67DDFF5C101}" v="6" dt="2023-10-10T13:33:28.1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61"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etha Priya" userId="66ead9c7-7c1b-41f3-8589-e77e00f8c770" providerId="ADAL" clId="{BE46D8D4-A8E1-419B-9C80-C67DDFF5C101}"/>
    <pc:docChg chg="addSld delSld modSld">
      <pc:chgData name="Geetha Priya" userId="66ead9c7-7c1b-41f3-8589-e77e00f8c770" providerId="ADAL" clId="{BE46D8D4-A8E1-419B-9C80-C67DDFF5C101}" dt="2023-10-10T12:39:47.138" v="26" actId="20577"/>
      <pc:docMkLst>
        <pc:docMk/>
      </pc:docMkLst>
      <pc:sldChg chg="modSp mod">
        <pc:chgData name="Geetha Priya" userId="66ead9c7-7c1b-41f3-8589-e77e00f8c770" providerId="ADAL" clId="{BE46D8D4-A8E1-419B-9C80-C67DDFF5C101}" dt="2023-10-10T12:39:47.138" v="26" actId="20577"/>
        <pc:sldMkLst>
          <pc:docMk/>
          <pc:sldMk cId="3917961527" sldId="1322"/>
        </pc:sldMkLst>
        <pc:spChg chg="mod">
          <ac:chgData name="Geetha Priya" userId="66ead9c7-7c1b-41f3-8589-e77e00f8c770" providerId="ADAL" clId="{BE46D8D4-A8E1-419B-9C80-C67DDFF5C101}" dt="2023-10-10T12:39:47.138" v="26" actId="20577"/>
          <ac:spMkLst>
            <pc:docMk/>
            <pc:sldMk cId="3917961527" sldId="1322"/>
            <ac:spMk id="11" creationId="{53C7A07B-B2B4-6892-3C33-5B0D8179B1A3}"/>
          </ac:spMkLst>
        </pc:spChg>
      </pc:sldChg>
      <pc:sldChg chg="del">
        <pc:chgData name="Geetha Priya" userId="66ead9c7-7c1b-41f3-8589-e77e00f8c770" providerId="ADAL" clId="{BE46D8D4-A8E1-419B-9C80-C67DDFF5C101}" dt="2023-10-10T10:56:23.662" v="1" actId="47"/>
        <pc:sldMkLst>
          <pc:docMk/>
          <pc:sldMk cId="1114423430" sldId="4119"/>
        </pc:sldMkLst>
      </pc:sldChg>
      <pc:sldChg chg="del">
        <pc:chgData name="Geetha Priya" userId="66ead9c7-7c1b-41f3-8589-e77e00f8c770" providerId="ADAL" clId="{BE46D8D4-A8E1-419B-9C80-C67DDFF5C101}" dt="2023-10-10T10:56:46.547" v="3" actId="47"/>
        <pc:sldMkLst>
          <pc:docMk/>
          <pc:sldMk cId="351329494" sldId="4120"/>
        </pc:sldMkLst>
      </pc:sldChg>
      <pc:sldChg chg="del">
        <pc:chgData name="Geetha Priya" userId="66ead9c7-7c1b-41f3-8589-e77e00f8c770" providerId="ADAL" clId="{BE46D8D4-A8E1-419B-9C80-C67DDFF5C101}" dt="2023-10-10T10:57:11.044" v="5" actId="47"/>
        <pc:sldMkLst>
          <pc:docMk/>
          <pc:sldMk cId="2490868079" sldId="4121"/>
        </pc:sldMkLst>
      </pc:sldChg>
      <pc:sldChg chg="add">
        <pc:chgData name="Geetha Priya" userId="66ead9c7-7c1b-41f3-8589-e77e00f8c770" providerId="ADAL" clId="{BE46D8D4-A8E1-419B-9C80-C67DDFF5C101}" dt="2023-10-10T10:56:21.110" v="0"/>
        <pc:sldMkLst>
          <pc:docMk/>
          <pc:sldMk cId="2141663723" sldId="4139"/>
        </pc:sldMkLst>
      </pc:sldChg>
      <pc:sldChg chg="add">
        <pc:chgData name="Geetha Priya" userId="66ead9c7-7c1b-41f3-8589-e77e00f8c770" providerId="ADAL" clId="{BE46D8D4-A8E1-419B-9C80-C67DDFF5C101}" dt="2023-10-10T10:56:36.934" v="2"/>
        <pc:sldMkLst>
          <pc:docMk/>
          <pc:sldMk cId="3738471386" sldId="4140"/>
        </pc:sldMkLst>
      </pc:sldChg>
      <pc:sldChg chg="add">
        <pc:chgData name="Geetha Priya" userId="66ead9c7-7c1b-41f3-8589-e77e00f8c770" providerId="ADAL" clId="{BE46D8D4-A8E1-419B-9C80-C67DDFF5C101}" dt="2023-10-10T10:57:09.029" v="4"/>
        <pc:sldMkLst>
          <pc:docMk/>
          <pc:sldMk cId="4226909645" sldId="4141"/>
        </pc:sldMkLst>
      </pc:sldChg>
      <pc:sldChg chg="add">
        <pc:chgData name="Geetha Priya" userId="66ead9c7-7c1b-41f3-8589-e77e00f8c770" providerId="ADAL" clId="{BE46D8D4-A8E1-419B-9C80-C67DDFF5C101}" dt="2023-10-10T10:58:09.939" v="6"/>
        <pc:sldMkLst>
          <pc:docMk/>
          <pc:sldMk cId="3863856550" sldId="4142"/>
        </pc:sldMkLst>
      </pc:sldChg>
      <pc:sldChg chg="add">
        <pc:chgData name="Geetha Priya" userId="66ead9c7-7c1b-41f3-8589-e77e00f8c770" providerId="ADAL" clId="{BE46D8D4-A8E1-419B-9C80-C67DDFF5C101}" dt="2023-10-10T11:00:57.014" v="7"/>
        <pc:sldMkLst>
          <pc:docMk/>
          <pc:sldMk cId="3811877408" sldId="4143"/>
        </pc:sldMkLst>
      </pc:sldChg>
    </pc:docChg>
  </pc:docChgLst>
  <pc:docChgLst>
    <pc:chgData name="Geetha Priya KV" userId="66ead9c7-7c1b-41f3-8589-e77e00f8c770" providerId="ADAL" clId="{BE46D8D4-A8E1-419B-9C80-C67DDFF5C101}"/>
    <pc:docChg chg="undo custSel addSld delSld modSld sldOrd">
      <pc:chgData name="Geetha Priya KV" userId="66ead9c7-7c1b-41f3-8589-e77e00f8c770" providerId="ADAL" clId="{BE46D8D4-A8E1-419B-9C80-C67DDFF5C101}" dt="2023-10-10T13:33:28.181" v="7"/>
      <pc:docMkLst>
        <pc:docMk/>
      </pc:docMkLst>
      <pc:sldChg chg="ord">
        <pc:chgData name="Geetha Priya KV" userId="66ead9c7-7c1b-41f3-8589-e77e00f8c770" providerId="ADAL" clId="{BE46D8D4-A8E1-419B-9C80-C67DDFF5C101}" dt="2023-10-10T13:32:14.689" v="5"/>
        <pc:sldMkLst>
          <pc:docMk/>
          <pc:sldMk cId="1737390984" sldId="257"/>
        </pc:sldMkLst>
      </pc:sldChg>
      <pc:sldChg chg="ord">
        <pc:chgData name="Geetha Priya KV" userId="66ead9c7-7c1b-41f3-8589-e77e00f8c770" providerId="ADAL" clId="{BE46D8D4-A8E1-419B-9C80-C67DDFF5C101}" dt="2023-10-10T13:32:14.689" v="5"/>
        <pc:sldMkLst>
          <pc:docMk/>
          <pc:sldMk cId="23645195" sldId="1305"/>
        </pc:sldMkLst>
      </pc:sldChg>
      <pc:sldChg chg="add">
        <pc:chgData name="Geetha Priya KV" userId="66ead9c7-7c1b-41f3-8589-e77e00f8c770" providerId="ADAL" clId="{BE46D8D4-A8E1-419B-9C80-C67DDFF5C101}" dt="2023-10-10T13:33:28.181" v="7"/>
        <pc:sldMkLst>
          <pc:docMk/>
          <pc:sldMk cId="3290516042" sldId="1322"/>
        </pc:sldMkLst>
      </pc:sldChg>
      <pc:sldChg chg="del">
        <pc:chgData name="Geetha Priya KV" userId="66ead9c7-7c1b-41f3-8589-e77e00f8c770" providerId="ADAL" clId="{BE46D8D4-A8E1-419B-9C80-C67DDFF5C101}" dt="2023-10-10T13:33:20.138" v="6" actId="2696"/>
        <pc:sldMkLst>
          <pc:docMk/>
          <pc:sldMk cId="3917961527" sldId="1322"/>
        </pc:sldMkLst>
      </pc:sldChg>
      <pc:sldChg chg="add">
        <pc:chgData name="Geetha Priya KV" userId="66ead9c7-7c1b-41f3-8589-e77e00f8c770" providerId="ADAL" clId="{BE46D8D4-A8E1-419B-9C80-C67DDFF5C101}" dt="2023-10-10T13:33:28.181" v="7"/>
        <pc:sldMkLst>
          <pc:docMk/>
          <pc:sldMk cId="638951467" sldId="4087"/>
        </pc:sldMkLst>
      </pc:sldChg>
      <pc:sldChg chg="del">
        <pc:chgData name="Geetha Priya KV" userId="66ead9c7-7c1b-41f3-8589-e77e00f8c770" providerId="ADAL" clId="{BE46D8D4-A8E1-419B-9C80-C67DDFF5C101}" dt="2023-10-10T13:33:20.138" v="6" actId="2696"/>
        <pc:sldMkLst>
          <pc:docMk/>
          <pc:sldMk cId="3278843984" sldId="4087"/>
        </pc:sldMkLst>
      </pc:sldChg>
      <pc:sldChg chg="del">
        <pc:chgData name="Geetha Priya KV" userId="66ead9c7-7c1b-41f3-8589-e77e00f8c770" providerId="ADAL" clId="{BE46D8D4-A8E1-419B-9C80-C67DDFF5C101}" dt="2023-10-10T13:33:20.138" v="6" actId="2696"/>
        <pc:sldMkLst>
          <pc:docMk/>
          <pc:sldMk cId="853670395" sldId="4114"/>
        </pc:sldMkLst>
      </pc:sldChg>
      <pc:sldChg chg="add">
        <pc:chgData name="Geetha Priya KV" userId="66ead9c7-7c1b-41f3-8589-e77e00f8c770" providerId="ADAL" clId="{BE46D8D4-A8E1-419B-9C80-C67DDFF5C101}" dt="2023-10-10T13:33:28.181" v="7"/>
        <pc:sldMkLst>
          <pc:docMk/>
          <pc:sldMk cId="4240895379" sldId="4114"/>
        </pc:sldMkLst>
      </pc:sldChg>
      <pc:sldChg chg="del">
        <pc:chgData name="Geetha Priya KV" userId="66ead9c7-7c1b-41f3-8589-e77e00f8c770" providerId="ADAL" clId="{BE46D8D4-A8E1-419B-9C80-C67DDFF5C101}" dt="2023-10-10T13:33:20.138" v="6" actId="2696"/>
        <pc:sldMkLst>
          <pc:docMk/>
          <pc:sldMk cId="127501666" sldId="4115"/>
        </pc:sldMkLst>
      </pc:sldChg>
      <pc:sldChg chg="add">
        <pc:chgData name="Geetha Priya KV" userId="66ead9c7-7c1b-41f3-8589-e77e00f8c770" providerId="ADAL" clId="{BE46D8D4-A8E1-419B-9C80-C67DDFF5C101}" dt="2023-10-10T13:33:28.181" v="7"/>
        <pc:sldMkLst>
          <pc:docMk/>
          <pc:sldMk cId="389042930" sldId="4115"/>
        </pc:sldMkLst>
      </pc:sldChg>
      <pc:sldChg chg="add">
        <pc:chgData name="Geetha Priya KV" userId="66ead9c7-7c1b-41f3-8589-e77e00f8c770" providerId="ADAL" clId="{BE46D8D4-A8E1-419B-9C80-C67DDFF5C101}" dt="2023-10-10T13:33:28.181" v="7"/>
        <pc:sldMkLst>
          <pc:docMk/>
          <pc:sldMk cId="306555693" sldId="4116"/>
        </pc:sldMkLst>
      </pc:sldChg>
      <pc:sldChg chg="del">
        <pc:chgData name="Geetha Priya KV" userId="66ead9c7-7c1b-41f3-8589-e77e00f8c770" providerId="ADAL" clId="{BE46D8D4-A8E1-419B-9C80-C67DDFF5C101}" dt="2023-10-10T13:33:20.138" v="6" actId="2696"/>
        <pc:sldMkLst>
          <pc:docMk/>
          <pc:sldMk cId="608413608" sldId="4116"/>
        </pc:sldMkLst>
      </pc:sldChg>
      <pc:sldChg chg="del">
        <pc:chgData name="Geetha Priya KV" userId="66ead9c7-7c1b-41f3-8589-e77e00f8c770" providerId="ADAL" clId="{BE46D8D4-A8E1-419B-9C80-C67DDFF5C101}" dt="2023-10-10T13:33:20.138" v="6" actId="2696"/>
        <pc:sldMkLst>
          <pc:docMk/>
          <pc:sldMk cId="910215460" sldId="4117"/>
        </pc:sldMkLst>
      </pc:sldChg>
      <pc:sldChg chg="add">
        <pc:chgData name="Geetha Priya KV" userId="66ead9c7-7c1b-41f3-8589-e77e00f8c770" providerId="ADAL" clId="{BE46D8D4-A8E1-419B-9C80-C67DDFF5C101}" dt="2023-10-10T13:33:28.181" v="7"/>
        <pc:sldMkLst>
          <pc:docMk/>
          <pc:sldMk cId="1474938778" sldId="4117"/>
        </pc:sldMkLst>
      </pc:sldChg>
      <pc:sldChg chg="del">
        <pc:chgData name="Geetha Priya KV" userId="66ead9c7-7c1b-41f3-8589-e77e00f8c770" providerId="ADAL" clId="{BE46D8D4-A8E1-419B-9C80-C67DDFF5C101}" dt="2023-10-10T13:33:20.138" v="6" actId="2696"/>
        <pc:sldMkLst>
          <pc:docMk/>
          <pc:sldMk cId="1160092870" sldId="4118"/>
        </pc:sldMkLst>
      </pc:sldChg>
      <pc:sldChg chg="add">
        <pc:chgData name="Geetha Priya KV" userId="66ead9c7-7c1b-41f3-8589-e77e00f8c770" providerId="ADAL" clId="{BE46D8D4-A8E1-419B-9C80-C67DDFF5C101}" dt="2023-10-10T13:33:28.181" v="7"/>
        <pc:sldMkLst>
          <pc:docMk/>
          <pc:sldMk cId="1261880125" sldId="4118"/>
        </pc:sldMkLst>
      </pc:sldChg>
      <pc:sldChg chg="add">
        <pc:chgData name="Geetha Priya KV" userId="66ead9c7-7c1b-41f3-8589-e77e00f8c770" providerId="ADAL" clId="{BE46D8D4-A8E1-419B-9C80-C67DDFF5C101}" dt="2023-10-10T13:33:28.181" v="7"/>
        <pc:sldMkLst>
          <pc:docMk/>
          <pc:sldMk cId="342712495" sldId="4122"/>
        </pc:sldMkLst>
      </pc:sldChg>
      <pc:sldChg chg="del">
        <pc:chgData name="Geetha Priya KV" userId="66ead9c7-7c1b-41f3-8589-e77e00f8c770" providerId="ADAL" clId="{BE46D8D4-A8E1-419B-9C80-C67DDFF5C101}" dt="2023-10-10T13:33:20.138" v="6" actId="2696"/>
        <pc:sldMkLst>
          <pc:docMk/>
          <pc:sldMk cId="883292768" sldId="4122"/>
        </pc:sldMkLst>
      </pc:sldChg>
      <pc:sldChg chg="add">
        <pc:chgData name="Geetha Priya KV" userId="66ead9c7-7c1b-41f3-8589-e77e00f8c770" providerId="ADAL" clId="{BE46D8D4-A8E1-419B-9C80-C67DDFF5C101}" dt="2023-10-10T13:33:28.181" v="7"/>
        <pc:sldMkLst>
          <pc:docMk/>
          <pc:sldMk cId="355144738" sldId="4123"/>
        </pc:sldMkLst>
      </pc:sldChg>
      <pc:sldChg chg="del">
        <pc:chgData name="Geetha Priya KV" userId="66ead9c7-7c1b-41f3-8589-e77e00f8c770" providerId="ADAL" clId="{BE46D8D4-A8E1-419B-9C80-C67DDFF5C101}" dt="2023-10-10T13:33:20.138" v="6" actId="2696"/>
        <pc:sldMkLst>
          <pc:docMk/>
          <pc:sldMk cId="1714956978" sldId="4123"/>
        </pc:sldMkLst>
      </pc:sldChg>
      <pc:sldChg chg="add">
        <pc:chgData name="Geetha Priya KV" userId="66ead9c7-7c1b-41f3-8589-e77e00f8c770" providerId="ADAL" clId="{BE46D8D4-A8E1-419B-9C80-C67DDFF5C101}" dt="2023-10-10T13:33:28.181" v="7"/>
        <pc:sldMkLst>
          <pc:docMk/>
          <pc:sldMk cId="294862752" sldId="4124"/>
        </pc:sldMkLst>
      </pc:sldChg>
      <pc:sldChg chg="del">
        <pc:chgData name="Geetha Priya KV" userId="66ead9c7-7c1b-41f3-8589-e77e00f8c770" providerId="ADAL" clId="{BE46D8D4-A8E1-419B-9C80-C67DDFF5C101}" dt="2023-10-10T13:33:20.138" v="6" actId="2696"/>
        <pc:sldMkLst>
          <pc:docMk/>
          <pc:sldMk cId="433931430" sldId="4124"/>
        </pc:sldMkLst>
      </pc:sldChg>
      <pc:sldChg chg="del">
        <pc:chgData name="Geetha Priya KV" userId="66ead9c7-7c1b-41f3-8589-e77e00f8c770" providerId="ADAL" clId="{BE46D8D4-A8E1-419B-9C80-C67DDFF5C101}" dt="2023-10-10T13:33:20.138" v="6" actId="2696"/>
        <pc:sldMkLst>
          <pc:docMk/>
          <pc:sldMk cId="419809468" sldId="4125"/>
        </pc:sldMkLst>
      </pc:sldChg>
      <pc:sldChg chg="add">
        <pc:chgData name="Geetha Priya KV" userId="66ead9c7-7c1b-41f3-8589-e77e00f8c770" providerId="ADAL" clId="{BE46D8D4-A8E1-419B-9C80-C67DDFF5C101}" dt="2023-10-10T13:33:28.181" v="7"/>
        <pc:sldMkLst>
          <pc:docMk/>
          <pc:sldMk cId="1043030165" sldId="4125"/>
        </pc:sldMkLst>
      </pc:sldChg>
      <pc:sldChg chg="del">
        <pc:chgData name="Geetha Priya KV" userId="66ead9c7-7c1b-41f3-8589-e77e00f8c770" providerId="ADAL" clId="{BE46D8D4-A8E1-419B-9C80-C67DDFF5C101}" dt="2023-10-10T13:33:20.138" v="6" actId="2696"/>
        <pc:sldMkLst>
          <pc:docMk/>
          <pc:sldMk cId="1912012853" sldId="4126"/>
        </pc:sldMkLst>
      </pc:sldChg>
      <pc:sldChg chg="add">
        <pc:chgData name="Geetha Priya KV" userId="66ead9c7-7c1b-41f3-8589-e77e00f8c770" providerId="ADAL" clId="{BE46D8D4-A8E1-419B-9C80-C67DDFF5C101}" dt="2023-10-10T13:33:28.181" v="7"/>
        <pc:sldMkLst>
          <pc:docMk/>
          <pc:sldMk cId="3249569086" sldId="4126"/>
        </pc:sldMkLst>
      </pc:sldChg>
      <pc:sldChg chg="del">
        <pc:chgData name="Geetha Priya KV" userId="66ead9c7-7c1b-41f3-8589-e77e00f8c770" providerId="ADAL" clId="{BE46D8D4-A8E1-419B-9C80-C67DDFF5C101}" dt="2023-10-10T13:33:20.138" v="6" actId="2696"/>
        <pc:sldMkLst>
          <pc:docMk/>
          <pc:sldMk cId="316310020" sldId="4127"/>
        </pc:sldMkLst>
      </pc:sldChg>
      <pc:sldChg chg="add">
        <pc:chgData name="Geetha Priya KV" userId="66ead9c7-7c1b-41f3-8589-e77e00f8c770" providerId="ADAL" clId="{BE46D8D4-A8E1-419B-9C80-C67DDFF5C101}" dt="2023-10-10T13:33:28.181" v="7"/>
        <pc:sldMkLst>
          <pc:docMk/>
          <pc:sldMk cId="429023764" sldId="4127"/>
        </pc:sldMkLst>
      </pc:sldChg>
      <pc:sldChg chg="add">
        <pc:chgData name="Geetha Priya KV" userId="66ead9c7-7c1b-41f3-8589-e77e00f8c770" providerId="ADAL" clId="{BE46D8D4-A8E1-419B-9C80-C67DDFF5C101}" dt="2023-10-10T13:33:28.181" v="7"/>
        <pc:sldMkLst>
          <pc:docMk/>
          <pc:sldMk cId="1128899950" sldId="4128"/>
        </pc:sldMkLst>
      </pc:sldChg>
      <pc:sldChg chg="del">
        <pc:chgData name="Geetha Priya KV" userId="66ead9c7-7c1b-41f3-8589-e77e00f8c770" providerId="ADAL" clId="{BE46D8D4-A8E1-419B-9C80-C67DDFF5C101}" dt="2023-10-10T13:33:20.138" v="6" actId="2696"/>
        <pc:sldMkLst>
          <pc:docMk/>
          <pc:sldMk cId="3088739859" sldId="4128"/>
        </pc:sldMkLst>
      </pc:sldChg>
      <pc:sldChg chg="del">
        <pc:chgData name="Geetha Priya KV" userId="66ead9c7-7c1b-41f3-8589-e77e00f8c770" providerId="ADAL" clId="{BE46D8D4-A8E1-419B-9C80-C67DDFF5C101}" dt="2023-10-10T13:33:20.138" v="6" actId="2696"/>
        <pc:sldMkLst>
          <pc:docMk/>
          <pc:sldMk cId="2032106584" sldId="4129"/>
        </pc:sldMkLst>
      </pc:sldChg>
      <pc:sldChg chg="add">
        <pc:chgData name="Geetha Priya KV" userId="66ead9c7-7c1b-41f3-8589-e77e00f8c770" providerId="ADAL" clId="{BE46D8D4-A8E1-419B-9C80-C67DDFF5C101}" dt="2023-10-10T13:33:28.181" v="7"/>
        <pc:sldMkLst>
          <pc:docMk/>
          <pc:sldMk cId="2497014093" sldId="4129"/>
        </pc:sldMkLst>
      </pc:sldChg>
      <pc:sldChg chg="del">
        <pc:chgData name="Geetha Priya KV" userId="66ead9c7-7c1b-41f3-8589-e77e00f8c770" providerId="ADAL" clId="{BE46D8D4-A8E1-419B-9C80-C67DDFF5C101}" dt="2023-10-10T13:33:20.138" v="6" actId="2696"/>
        <pc:sldMkLst>
          <pc:docMk/>
          <pc:sldMk cId="2141663723" sldId="4139"/>
        </pc:sldMkLst>
      </pc:sldChg>
      <pc:sldChg chg="add">
        <pc:chgData name="Geetha Priya KV" userId="66ead9c7-7c1b-41f3-8589-e77e00f8c770" providerId="ADAL" clId="{BE46D8D4-A8E1-419B-9C80-C67DDFF5C101}" dt="2023-10-10T13:33:28.181" v="7"/>
        <pc:sldMkLst>
          <pc:docMk/>
          <pc:sldMk cId="3925574208" sldId="4139"/>
        </pc:sldMkLst>
      </pc:sldChg>
      <pc:sldChg chg="add">
        <pc:chgData name="Geetha Priya KV" userId="66ead9c7-7c1b-41f3-8589-e77e00f8c770" providerId="ADAL" clId="{BE46D8D4-A8E1-419B-9C80-C67DDFF5C101}" dt="2023-10-10T13:33:28.181" v="7"/>
        <pc:sldMkLst>
          <pc:docMk/>
          <pc:sldMk cId="1224784012" sldId="4140"/>
        </pc:sldMkLst>
      </pc:sldChg>
      <pc:sldChg chg="del">
        <pc:chgData name="Geetha Priya KV" userId="66ead9c7-7c1b-41f3-8589-e77e00f8c770" providerId="ADAL" clId="{BE46D8D4-A8E1-419B-9C80-C67DDFF5C101}" dt="2023-10-10T13:33:20.138" v="6" actId="2696"/>
        <pc:sldMkLst>
          <pc:docMk/>
          <pc:sldMk cId="3738471386" sldId="4140"/>
        </pc:sldMkLst>
      </pc:sldChg>
      <pc:sldChg chg="add">
        <pc:chgData name="Geetha Priya KV" userId="66ead9c7-7c1b-41f3-8589-e77e00f8c770" providerId="ADAL" clId="{BE46D8D4-A8E1-419B-9C80-C67DDFF5C101}" dt="2023-10-10T13:33:28.181" v="7"/>
        <pc:sldMkLst>
          <pc:docMk/>
          <pc:sldMk cId="1604640497" sldId="4141"/>
        </pc:sldMkLst>
      </pc:sldChg>
      <pc:sldChg chg="del">
        <pc:chgData name="Geetha Priya KV" userId="66ead9c7-7c1b-41f3-8589-e77e00f8c770" providerId="ADAL" clId="{BE46D8D4-A8E1-419B-9C80-C67DDFF5C101}" dt="2023-10-10T13:33:20.138" v="6" actId="2696"/>
        <pc:sldMkLst>
          <pc:docMk/>
          <pc:sldMk cId="4226909645" sldId="414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6B57A2-7960-4ABE-BBA0-6375A559F3FC}"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IN"/>
        </a:p>
      </dgm:t>
    </dgm:pt>
    <dgm:pt modelId="{D2377F20-EB14-4251-9A2D-0BC7D783CF8D}">
      <dgm:prSet phldrT="[Text]"/>
      <dgm:spPr/>
      <dgm:t>
        <a:bodyPr/>
        <a:lstStyle/>
        <a:p>
          <a:r>
            <a:rPr lang="en-US" dirty="0"/>
            <a:t>Till 3.0.1. only Mobile number field was available</a:t>
          </a:r>
          <a:endParaRPr lang="en-IN" dirty="0"/>
        </a:p>
      </dgm:t>
    </dgm:pt>
    <dgm:pt modelId="{C68BA16F-174D-4BDB-B1A2-E7D2B2726C21}" type="parTrans" cxnId="{2E218CD7-0176-47DB-89B4-ECE486378FD8}">
      <dgm:prSet/>
      <dgm:spPr/>
      <dgm:t>
        <a:bodyPr/>
        <a:lstStyle/>
        <a:p>
          <a:endParaRPr lang="en-IN"/>
        </a:p>
      </dgm:t>
    </dgm:pt>
    <dgm:pt modelId="{996B462C-39B9-4B5F-BE5F-9DF926B5C9BD}" type="sibTrans" cxnId="{2E218CD7-0176-47DB-89B4-ECE486378FD8}">
      <dgm:prSet/>
      <dgm:spPr/>
      <dgm:t>
        <a:bodyPr/>
        <a:lstStyle/>
        <a:p>
          <a:endParaRPr lang="en-IN"/>
        </a:p>
      </dgm:t>
    </dgm:pt>
    <dgm:pt modelId="{76F14061-59C9-409F-BF31-EB560C0FE50C}">
      <dgm:prSet phldrT="[Text]"/>
      <dgm:spPr/>
      <dgm:t>
        <a:bodyPr/>
        <a:lstStyle/>
        <a:p>
          <a:r>
            <a:rPr lang="en-US" dirty="0"/>
            <a:t>In 4.0. user can specify Primary mobile number as well as secondary numbers for contact</a:t>
          </a:r>
          <a:endParaRPr lang="en-IN" dirty="0"/>
        </a:p>
      </dgm:t>
    </dgm:pt>
    <dgm:pt modelId="{53D7A061-59A8-4675-932C-8304B63050A2}" type="parTrans" cxnId="{27F4CBE6-AF06-4B16-B9CF-1D9638F144CF}">
      <dgm:prSet/>
      <dgm:spPr/>
      <dgm:t>
        <a:bodyPr/>
        <a:lstStyle/>
        <a:p>
          <a:endParaRPr lang="en-IN"/>
        </a:p>
      </dgm:t>
    </dgm:pt>
    <dgm:pt modelId="{FFCF1769-A8AB-40D1-BCF5-5F92D4612389}" type="sibTrans" cxnId="{27F4CBE6-AF06-4B16-B9CF-1D9638F144CF}">
      <dgm:prSet/>
      <dgm:spPr/>
      <dgm:t>
        <a:bodyPr/>
        <a:lstStyle/>
        <a:p>
          <a:endParaRPr lang="en-IN"/>
        </a:p>
      </dgm:t>
    </dgm:pt>
    <dgm:pt modelId="{D532C996-30DF-42E5-8300-51DFC3BB825B}">
      <dgm:prSet phldrT="[Text]"/>
      <dgm:spPr/>
      <dgm:t>
        <a:bodyPr/>
        <a:lstStyle/>
        <a:p>
          <a:r>
            <a:rPr lang="en-US" dirty="0"/>
            <a:t>Primary mobile number or multiple mobile numbers configured can be used for printing, exporting</a:t>
          </a:r>
        </a:p>
      </dgm:t>
    </dgm:pt>
    <dgm:pt modelId="{BD1321CD-4FC6-4C1F-AE58-BDAD09E39FFF}" type="parTrans" cxnId="{9F3FD88F-9F58-49B7-BECC-5F45B7E6198D}">
      <dgm:prSet/>
      <dgm:spPr/>
      <dgm:t>
        <a:bodyPr/>
        <a:lstStyle/>
        <a:p>
          <a:endParaRPr lang="en-IN"/>
        </a:p>
      </dgm:t>
    </dgm:pt>
    <dgm:pt modelId="{00A0B792-346F-4C1D-99DD-28AEF3761B32}" type="sibTrans" cxnId="{9F3FD88F-9F58-49B7-BECC-5F45B7E6198D}">
      <dgm:prSet/>
      <dgm:spPr/>
      <dgm:t>
        <a:bodyPr/>
        <a:lstStyle/>
        <a:p>
          <a:endParaRPr lang="en-IN"/>
        </a:p>
      </dgm:t>
    </dgm:pt>
    <dgm:pt modelId="{280AEEFE-A04B-42A7-8D49-01D793EF4893}">
      <dgm:prSet phldrT="[Text]"/>
      <dgm:spPr/>
      <dgm:t>
        <a:bodyPr/>
        <a:lstStyle/>
        <a:p>
          <a:r>
            <a:rPr lang="en-US" dirty="0"/>
            <a:t>Default WhatsApp number can be one or multiple</a:t>
          </a:r>
        </a:p>
      </dgm:t>
    </dgm:pt>
    <dgm:pt modelId="{5C19C63E-55A5-49ED-8A90-6930065B4A7A}" type="parTrans" cxnId="{26327C9B-6754-478A-ADCD-730D4F87234E}">
      <dgm:prSet/>
      <dgm:spPr/>
      <dgm:t>
        <a:bodyPr/>
        <a:lstStyle/>
        <a:p>
          <a:endParaRPr lang="en-IN"/>
        </a:p>
      </dgm:t>
    </dgm:pt>
    <dgm:pt modelId="{7D622B22-10F4-436B-88B2-EEB91FB9F210}" type="sibTrans" cxnId="{26327C9B-6754-478A-ADCD-730D4F87234E}">
      <dgm:prSet/>
      <dgm:spPr/>
      <dgm:t>
        <a:bodyPr/>
        <a:lstStyle/>
        <a:p>
          <a:endParaRPr lang="en-IN"/>
        </a:p>
      </dgm:t>
    </dgm:pt>
    <dgm:pt modelId="{C6C92AF9-33E3-4681-918E-A54B3ACE2CA0}" type="pres">
      <dgm:prSet presAssocID="{BB6B57A2-7960-4ABE-BBA0-6375A559F3FC}" presName="vert0" presStyleCnt="0">
        <dgm:presLayoutVars>
          <dgm:dir/>
          <dgm:animOne val="branch"/>
          <dgm:animLvl val="lvl"/>
        </dgm:presLayoutVars>
      </dgm:prSet>
      <dgm:spPr/>
      <dgm:t>
        <a:bodyPr/>
        <a:lstStyle/>
        <a:p>
          <a:endParaRPr lang="en-US"/>
        </a:p>
      </dgm:t>
    </dgm:pt>
    <dgm:pt modelId="{74860C72-618A-4AAE-9DDC-106EFE062FCE}" type="pres">
      <dgm:prSet presAssocID="{D2377F20-EB14-4251-9A2D-0BC7D783CF8D}" presName="thickLine" presStyleLbl="alignNode1" presStyleIdx="0" presStyleCnt="4"/>
      <dgm:spPr/>
    </dgm:pt>
    <dgm:pt modelId="{726E794B-288C-4722-95B4-3A3AC709AC3A}" type="pres">
      <dgm:prSet presAssocID="{D2377F20-EB14-4251-9A2D-0BC7D783CF8D}" presName="horz1" presStyleCnt="0"/>
      <dgm:spPr/>
    </dgm:pt>
    <dgm:pt modelId="{3FB939FF-52C7-4957-8079-CEA8BB3C07BB}" type="pres">
      <dgm:prSet presAssocID="{D2377F20-EB14-4251-9A2D-0BC7D783CF8D}" presName="tx1" presStyleLbl="revTx" presStyleIdx="0" presStyleCnt="4"/>
      <dgm:spPr/>
      <dgm:t>
        <a:bodyPr/>
        <a:lstStyle/>
        <a:p>
          <a:endParaRPr lang="en-US"/>
        </a:p>
      </dgm:t>
    </dgm:pt>
    <dgm:pt modelId="{A123CFE1-FDB3-4172-8EAB-A6D0DAC0D198}" type="pres">
      <dgm:prSet presAssocID="{D2377F20-EB14-4251-9A2D-0BC7D783CF8D}" presName="vert1" presStyleCnt="0"/>
      <dgm:spPr/>
    </dgm:pt>
    <dgm:pt modelId="{F62CEC5F-1041-47FF-9749-3B28C87EED9C}" type="pres">
      <dgm:prSet presAssocID="{76F14061-59C9-409F-BF31-EB560C0FE50C}" presName="thickLine" presStyleLbl="alignNode1" presStyleIdx="1" presStyleCnt="4"/>
      <dgm:spPr/>
    </dgm:pt>
    <dgm:pt modelId="{EC6B3C58-D5F7-472C-8AF4-708876FA9DA1}" type="pres">
      <dgm:prSet presAssocID="{76F14061-59C9-409F-BF31-EB560C0FE50C}" presName="horz1" presStyleCnt="0"/>
      <dgm:spPr/>
    </dgm:pt>
    <dgm:pt modelId="{71E7FF76-3FF0-430D-809D-D2D0F093D098}" type="pres">
      <dgm:prSet presAssocID="{76F14061-59C9-409F-BF31-EB560C0FE50C}" presName="tx1" presStyleLbl="revTx" presStyleIdx="1" presStyleCnt="4"/>
      <dgm:spPr/>
      <dgm:t>
        <a:bodyPr/>
        <a:lstStyle/>
        <a:p>
          <a:endParaRPr lang="en-US"/>
        </a:p>
      </dgm:t>
    </dgm:pt>
    <dgm:pt modelId="{E39FA8E4-3BE8-4E3C-9E55-18398CDFC853}" type="pres">
      <dgm:prSet presAssocID="{76F14061-59C9-409F-BF31-EB560C0FE50C}" presName="vert1" presStyleCnt="0"/>
      <dgm:spPr/>
    </dgm:pt>
    <dgm:pt modelId="{405CE57F-8D4B-4AAB-8A51-A4FAEB64DAE7}" type="pres">
      <dgm:prSet presAssocID="{D532C996-30DF-42E5-8300-51DFC3BB825B}" presName="thickLine" presStyleLbl="alignNode1" presStyleIdx="2" presStyleCnt="4"/>
      <dgm:spPr/>
    </dgm:pt>
    <dgm:pt modelId="{BC05A1A8-0078-4DD2-A605-779FB65A7DCF}" type="pres">
      <dgm:prSet presAssocID="{D532C996-30DF-42E5-8300-51DFC3BB825B}" presName="horz1" presStyleCnt="0"/>
      <dgm:spPr/>
    </dgm:pt>
    <dgm:pt modelId="{62309959-D82E-48AB-A91B-7D5C78303C50}" type="pres">
      <dgm:prSet presAssocID="{D532C996-30DF-42E5-8300-51DFC3BB825B}" presName="tx1" presStyleLbl="revTx" presStyleIdx="2" presStyleCnt="4"/>
      <dgm:spPr/>
      <dgm:t>
        <a:bodyPr/>
        <a:lstStyle/>
        <a:p>
          <a:endParaRPr lang="en-US"/>
        </a:p>
      </dgm:t>
    </dgm:pt>
    <dgm:pt modelId="{DF80353D-F816-462C-9DC1-21B1621194D5}" type="pres">
      <dgm:prSet presAssocID="{D532C996-30DF-42E5-8300-51DFC3BB825B}" presName="vert1" presStyleCnt="0"/>
      <dgm:spPr/>
    </dgm:pt>
    <dgm:pt modelId="{50F3E4F9-0689-4324-A024-F39D2DDFF1C5}" type="pres">
      <dgm:prSet presAssocID="{280AEEFE-A04B-42A7-8D49-01D793EF4893}" presName="thickLine" presStyleLbl="alignNode1" presStyleIdx="3" presStyleCnt="4"/>
      <dgm:spPr/>
    </dgm:pt>
    <dgm:pt modelId="{9BD5EEBC-64B1-4706-9792-BBFE1005010E}" type="pres">
      <dgm:prSet presAssocID="{280AEEFE-A04B-42A7-8D49-01D793EF4893}" presName="horz1" presStyleCnt="0"/>
      <dgm:spPr/>
    </dgm:pt>
    <dgm:pt modelId="{765194B8-E369-4C6B-8978-A47C8221B9C0}" type="pres">
      <dgm:prSet presAssocID="{280AEEFE-A04B-42A7-8D49-01D793EF4893}" presName="tx1" presStyleLbl="revTx" presStyleIdx="3" presStyleCnt="4"/>
      <dgm:spPr/>
      <dgm:t>
        <a:bodyPr/>
        <a:lstStyle/>
        <a:p>
          <a:endParaRPr lang="en-US"/>
        </a:p>
      </dgm:t>
    </dgm:pt>
    <dgm:pt modelId="{568F5A1D-EBBB-4F54-B75A-68140BC3094E}" type="pres">
      <dgm:prSet presAssocID="{280AEEFE-A04B-42A7-8D49-01D793EF4893}" presName="vert1" presStyleCnt="0"/>
      <dgm:spPr/>
    </dgm:pt>
  </dgm:ptLst>
  <dgm:cxnLst>
    <dgm:cxn modelId="{2E218CD7-0176-47DB-89B4-ECE486378FD8}" srcId="{BB6B57A2-7960-4ABE-BBA0-6375A559F3FC}" destId="{D2377F20-EB14-4251-9A2D-0BC7D783CF8D}" srcOrd="0" destOrd="0" parTransId="{C68BA16F-174D-4BDB-B1A2-E7D2B2726C21}" sibTransId="{996B462C-39B9-4B5F-BE5F-9DF926B5C9BD}"/>
    <dgm:cxn modelId="{903AC309-5511-44DC-9C7F-BC682CE6BDFC}" type="presOf" srcId="{280AEEFE-A04B-42A7-8D49-01D793EF4893}" destId="{765194B8-E369-4C6B-8978-A47C8221B9C0}" srcOrd="0" destOrd="0" presId="urn:microsoft.com/office/officeart/2008/layout/LinedList"/>
    <dgm:cxn modelId="{08CE916B-2E2B-46BE-BA0C-3AF1E4D65BD8}" type="presOf" srcId="{D532C996-30DF-42E5-8300-51DFC3BB825B}" destId="{62309959-D82E-48AB-A91B-7D5C78303C50}" srcOrd="0" destOrd="0" presId="urn:microsoft.com/office/officeart/2008/layout/LinedList"/>
    <dgm:cxn modelId="{0A235AF0-6AA7-4C7F-B0AC-A6841F9E79BE}" type="presOf" srcId="{D2377F20-EB14-4251-9A2D-0BC7D783CF8D}" destId="{3FB939FF-52C7-4957-8079-CEA8BB3C07BB}" srcOrd="0" destOrd="0" presId="urn:microsoft.com/office/officeart/2008/layout/LinedList"/>
    <dgm:cxn modelId="{9F3FD88F-9F58-49B7-BECC-5F45B7E6198D}" srcId="{BB6B57A2-7960-4ABE-BBA0-6375A559F3FC}" destId="{D532C996-30DF-42E5-8300-51DFC3BB825B}" srcOrd="2" destOrd="0" parTransId="{BD1321CD-4FC6-4C1F-AE58-BDAD09E39FFF}" sibTransId="{00A0B792-346F-4C1D-99DD-28AEF3761B32}"/>
    <dgm:cxn modelId="{27F4CBE6-AF06-4B16-B9CF-1D9638F144CF}" srcId="{BB6B57A2-7960-4ABE-BBA0-6375A559F3FC}" destId="{76F14061-59C9-409F-BF31-EB560C0FE50C}" srcOrd="1" destOrd="0" parTransId="{53D7A061-59A8-4675-932C-8304B63050A2}" sibTransId="{FFCF1769-A8AB-40D1-BCF5-5F92D4612389}"/>
    <dgm:cxn modelId="{B71934D9-AABC-44F1-8E4A-D954CE98CC26}" type="presOf" srcId="{BB6B57A2-7960-4ABE-BBA0-6375A559F3FC}" destId="{C6C92AF9-33E3-4681-918E-A54B3ACE2CA0}" srcOrd="0" destOrd="0" presId="urn:microsoft.com/office/officeart/2008/layout/LinedList"/>
    <dgm:cxn modelId="{9E1C23C9-6DDB-4191-A10E-C2A5A62F3667}" type="presOf" srcId="{76F14061-59C9-409F-BF31-EB560C0FE50C}" destId="{71E7FF76-3FF0-430D-809D-D2D0F093D098}" srcOrd="0" destOrd="0" presId="urn:microsoft.com/office/officeart/2008/layout/LinedList"/>
    <dgm:cxn modelId="{26327C9B-6754-478A-ADCD-730D4F87234E}" srcId="{BB6B57A2-7960-4ABE-BBA0-6375A559F3FC}" destId="{280AEEFE-A04B-42A7-8D49-01D793EF4893}" srcOrd="3" destOrd="0" parTransId="{5C19C63E-55A5-49ED-8A90-6930065B4A7A}" sibTransId="{7D622B22-10F4-436B-88B2-EEB91FB9F210}"/>
    <dgm:cxn modelId="{28890761-E84D-41BA-B909-E3521CCF4D24}" type="presParOf" srcId="{C6C92AF9-33E3-4681-918E-A54B3ACE2CA0}" destId="{74860C72-618A-4AAE-9DDC-106EFE062FCE}" srcOrd="0" destOrd="0" presId="urn:microsoft.com/office/officeart/2008/layout/LinedList"/>
    <dgm:cxn modelId="{F570DD9B-26BC-4272-ACF7-4B37FCA89F6B}" type="presParOf" srcId="{C6C92AF9-33E3-4681-918E-A54B3ACE2CA0}" destId="{726E794B-288C-4722-95B4-3A3AC709AC3A}" srcOrd="1" destOrd="0" presId="urn:microsoft.com/office/officeart/2008/layout/LinedList"/>
    <dgm:cxn modelId="{10919F14-FA35-4C5F-9FA0-C26E19964B7E}" type="presParOf" srcId="{726E794B-288C-4722-95B4-3A3AC709AC3A}" destId="{3FB939FF-52C7-4957-8079-CEA8BB3C07BB}" srcOrd="0" destOrd="0" presId="urn:microsoft.com/office/officeart/2008/layout/LinedList"/>
    <dgm:cxn modelId="{1BDB1AA8-0033-4EAB-91AD-78F78A5499D8}" type="presParOf" srcId="{726E794B-288C-4722-95B4-3A3AC709AC3A}" destId="{A123CFE1-FDB3-4172-8EAB-A6D0DAC0D198}" srcOrd="1" destOrd="0" presId="urn:microsoft.com/office/officeart/2008/layout/LinedList"/>
    <dgm:cxn modelId="{1173EBA4-60FD-498F-BFC0-50D0A685544B}" type="presParOf" srcId="{C6C92AF9-33E3-4681-918E-A54B3ACE2CA0}" destId="{F62CEC5F-1041-47FF-9749-3B28C87EED9C}" srcOrd="2" destOrd="0" presId="urn:microsoft.com/office/officeart/2008/layout/LinedList"/>
    <dgm:cxn modelId="{9564650F-0033-4274-A942-DBB17BB4D952}" type="presParOf" srcId="{C6C92AF9-33E3-4681-918E-A54B3ACE2CA0}" destId="{EC6B3C58-D5F7-472C-8AF4-708876FA9DA1}" srcOrd="3" destOrd="0" presId="urn:microsoft.com/office/officeart/2008/layout/LinedList"/>
    <dgm:cxn modelId="{96B9758A-0F54-4BCF-9F0A-6DD6DE80E477}" type="presParOf" srcId="{EC6B3C58-D5F7-472C-8AF4-708876FA9DA1}" destId="{71E7FF76-3FF0-430D-809D-D2D0F093D098}" srcOrd="0" destOrd="0" presId="urn:microsoft.com/office/officeart/2008/layout/LinedList"/>
    <dgm:cxn modelId="{52FCF2CF-6B3D-48BD-9CD6-64EB1D167007}" type="presParOf" srcId="{EC6B3C58-D5F7-472C-8AF4-708876FA9DA1}" destId="{E39FA8E4-3BE8-4E3C-9E55-18398CDFC853}" srcOrd="1" destOrd="0" presId="urn:microsoft.com/office/officeart/2008/layout/LinedList"/>
    <dgm:cxn modelId="{0BD6C642-5902-4A62-81B1-5C1670477DED}" type="presParOf" srcId="{C6C92AF9-33E3-4681-918E-A54B3ACE2CA0}" destId="{405CE57F-8D4B-4AAB-8A51-A4FAEB64DAE7}" srcOrd="4" destOrd="0" presId="urn:microsoft.com/office/officeart/2008/layout/LinedList"/>
    <dgm:cxn modelId="{C92ED333-8F77-421D-8F9A-E71A21E0C8BD}" type="presParOf" srcId="{C6C92AF9-33E3-4681-918E-A54B3ACE2CA0}" destId="{BC05A1A8-0078-4DD2-A605-779FB65A7DCF}" srcOrd="5" destOrd="0" presId="urn:microsoft.com/office/officeart/2008/layout/LinedList"/>
    <dgm:cxn modelId="{7DDF18F2-1438-4BE6-8C3E-FABF7A281CEF}" type="presParOf" srcId="{BC05A1A8-0078-4DD2-A605-779FB65A7DCF}" destId="{62309959-D82E-48AB-A91B-7D5C78303C50}" srcOrd="0" destOrd="0" presId="urn:microsoft.com/office/officeart/2008/layout/LinedList"/>
    <dgm:cxn modelId="{11567201-30FB-46AB-974B-138E8F91C43D}" type="presParOf" srcId="{BC05A1A8-0078-4DD2-A605-779FB65A7DCF}" destId="{DF80353D-F816-462C-9DC1-21B1621194D5}" srcOrd="1" destOrd="0" presId="urn:microsoft.com/office/officeart/2008/layout/LinedList"/>
    <dgm:cxn modelId="{96416FE3-E688-4711-BCFA-81A966138CB2}" type="presParOf" srcId="{C6C92AF9-33E3-4681-918E-A54B3ACE2CA0}" destId="{50F3E4F9-0689-4324-A024-F39D2DDFF1C5}" srcOrd="6" destOrd="0" presId="urn:microsoft.com/office/officeart/2008/layout/LinedList"/>
    <dgm:cxn modelId="{A459D550-7475-4A1C-B9C8-F62E3FFA2B2A}" type="presParOf" srcId="{C6C92AF9-33E3-4681-918E-A54B3ACE2CA0}" destId="{9BD5EEBC-64B1-4706-9792-BBFE1005010E}" srcOrd="7" destOrd="0" presId="urn:microsoft.com/office/officeart/2008/layout/LinedList"/>
    <dgm:cxn modelId="{9C3C80C7-2D28-4583-B892-DA8241F3F99D}" type="presParOf" srcId="{9BD5EEBC-64B1-4706-9792-BBFE1005010E}" destId="{765194B8-E369-4C6B-8978-A47C8221B9C0}" srcOrd="0" destOrd="0" presId="urn:microsoft.com/office/officeart/2008/layout/LinedList"/>
    <dgm:cxn modelId="{2FCB49C7-C5A6-4187-95DF-57F05F6C4E40}" type="presParOf" srcId="{9BD5EEBC-64B1-4706-9792-BBFE1005010E}" destId="{568F5A1D-EBBB-4F54-B75A-68140BC3094E}" srcOrd="1" destOrd="0" presId="urn:microsoft.com/office/officeart/2008/layout/LinedList"/>
  </dgm:cxnLst>
  <dgm:bg>
    <a:solidFill>
      <a:schemeClr val="accent1">
        <a:lumMod val="40000"/>
        <a:lumOff val="6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900C48-8778-48E9-BD5D-939D325DD8D2}"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n-IN"/>
        </a:p>
      </dgm:t>
    </dgm:pt>
    <dgm:pt modelId="{B6EE18E6-C9DE-4EF7-9649-F8FA12E700F8}">
      <dgm:prSet phldrT="[Text]"/>
      <dgm:spPr/>
      <dgm:t>
        <a:bodyPr/>
        <a:lstStyle/>
        <a:p>
          <a:r>
            <a:rPr lang="en-US" dirty="0"/>
            <a:t>Scheduling the messages</a:t>
          </a:r>
          <a:endParaRPr lang="en-IN" dirty="0"/>
        </a:p>
      </dgm:t>
    </dgm:pt>
    <dgm:pt modelId="{D3D080A7-80E4-42A8-95CF-F4190071371D}" type="parTrans" cxnId="{72B63490-CB40-4792-B72C-D6E1EC52008C}">
      <dgm:prSet/>
      <dgm:spPr/>
      <dgm:t>
        <a:bodyPr/>
        <a:lstStyle/>
        <a:p>
          <a:endParaRPr lang="en-IN"/>
        </a:p>
      </dgm:t>
    </dgm:pt>
    <dgm:pt modelId="{921F14B0-4051-4697-BB7A-E3696173451C}" type="sibTrans" cxnId="{72B63490-CB40-4792-B72C-D6E1EC52008C}">
      <dgm:prSet/>
      <dgm:spPr/>
      <dgm:t>
        <a:bodyPr/>
        <a:lstStyle/>
        <a:p>
          <a:endParaRPr lang="en-IN"/>
        </a:p>
      </dgm:t>
    </dgm:pt>
    <dgm:pt modelId="{E8EB89DE-D69A-402F-B57C-90A2D418935E}" type="pres">
      <dgm:prSet presAssocID="{37900C48-8778-48E9-BD5D-939D325DD8D2}" presName="linear" presStyleCnt="0">
        <dgm:presLayoutVars>
          <dgm:dir/>
          <dgm:animLvl val="lvl"/>
          <dgm:resizeHandles val="exact"/>
        </dgm:presLayoutVars>
      </dgm:prSet>
      <dgm:spPr/>
      <dgm:t>
        <a:bodyPr/>
        <a:lstStyle/>
        <a:p>
          <a:endParaRPr lang="en-US"/>
        </a:p>
      </dgm:t>
    </dgm:pt>
    <dgm:pt modelId="{DE2FC6FB-F817-4B13-BC84-6BA4230D309A}" type="pres">
      <dgm:prSet presAssocID="{B6EE18E6-C9DE-4EF7-9649-F8FA12E700F8}" presName="parentLin" presStyleCnt="0"/>
      <dgm:spPr/>
    </dgm:pt>
    <dgm:pt modelId="{AE73EBC2-6585-431C-94EB-F47815B2A32D}" type="pres">
      <dgm:prSet presAssocID="{B6EE18E6-C9DE-4EF7-9649-F8FA12E700F8}" presName="parentLeftMargin" presStyleLbl="node1" presStyleIdx="0" presStyleCnt="1"/>
      <dgm:spPr/>
      <dgm:t>
        <a:bodyPr/>
        <a:lstStyle/>
        <a:p>
          <a:endParaRPr lang="en-US"/>
        </a:p>
      </dgm:t>
    </dgm:pt>
    <dgm:pt modelId="{916D70A9-38BD-410B-8198-9D11C3271213}" type="pres">
      <dgm:prSet presAssocID="{B6EE18E6-C9DE-4EF7-9649-F8FA12E700F8}" presName="parentText" presStyleLbl="node1" presStyleIdx="0" presStyleCnt="1">
        <dgm:presLayoutVars>
          <dgm:chMax val="0"/>
          <dgm:bulletEnabled val="1"/>
        </dgm:presLayoutVars>
      </dgm:prSet>
      <dgm:spPr/>
      <dgm:t>
        <a:bodyPr/>
        <a:lstStyle/>
        <a:p>
          <a:endParaRPr lang="en-US"/>
        </a:p>
      </dgm:t>
    </dgm:pt>
    <dgm:pt modelId="{4C6DE398-14AA-482A-983A-FDAA8A85B035}" type="pres">
      <dgm:prSet presAssocID="{B6EE18E6-C9DE-4EF7-9649-F8FA12E700F8}" presName="negativeSpace" presStyleCnt="0"/>
      <dgm:spPr/>
    </dgm:pt>
    <dgm:pt modelId="{166AA26E-6BA8-46D8-BD6C-85CF9DE4BC0F}" type="pres">
      <dgm:prSet presAssocID="{B6EE18E6-C9DE-4EF7-9649-F8FA12E700F8}" presName="childText" presStyleLbl="conFgAcc1" presStyleIdx="0" presStyleCnt="1">
        <dgm:presLayoutVars>
          <dgm:bulletEnabled val="1"/>
        </dgm:presLayoutVars>
      </dgm:prSet>
      <dgm:spPr/>
    </dgm:pt>
  </dgm:ptLst>
  <dgm:cxnLst>
    <dgm:cxn modelId="{6AD5CB74-27AC-47DD-BAE4-7D6F342D69F6}" type="presOf" srcId="{B6EE18E6-C9DE-4EF7-9649-F8FA12E700F8}" destId="{AE73EBC2-6585-431C-94EB-F47815B2A32D}" srcOrd="0" destOrd="0" presId="urn:microsoft.com/office/officeart/2005/8/layout/list1"/>
    <dgm:cxn modelId="{72B63490-CB40-4792-B72C-D6E1EC52008C}" srcId="{37900C48-8778-48E9-BD5D-939D325DD8D2}" destId="{B6EE18E6-C9DE-4EF7-9649-F8FA12E700F8}" srcOrd="0" destOrd="0" parTransId="{D3D080A7-80E4-42A8-95CF-F4190071371D}" sibTransId="{921F14B0-4051-4697-BB7A-E3696173451C}"/>
    <dgm:cxn modelId="{5562249A-2D41-472A-9F8F-81A1D68ED690}" type="presOf" srcId="{B6EE18E6-C9DE-4EF7-9649-F8FA12E700F8}" destId="{916D70A9-38BD-410B-8198-9D11C3271213}" srcOrd="1" destOrd="0" presId="urn:microsoft.com/office/officeart/2005/8/layout/list1"/>
    <dgm:cxn modelId="{1C9CEF3D-B87F-4EC7-90CE-D927DD41114D}" type="presOf" srcId="{37900C48-8778-48E9-BD5D-939D325DD8D2}" destId="{E8EB89DE-D69A-402F-B57C-90A2D418935E}" srcOrd="0" destOrd="0" presId="urn:microsoft.com/office/officeart/2005/8/layout/list1"/>
    <dgm:cxn modelId="{05FA075E-8E56-4B52-935B-A0A26F60D90E}" type="presParOf" srcId="{E8EB89DE-D69A-402F-B57C-90A2D418935E}" destId="{DE2FC6FB-F817-4B13-BC84-6BA4230D309A}" srcOrd="0" destOrd="0" presId="urn:microsoft.com/office/officeart/2005/8/layout/list1"/>
    <dgm:cxn modelId="{48D8964C-CAAB-4AA5-ABB0-8555DDF33D56}" type="presParOf" srcId="{DE2FC6FB-F817-4B13-BC84-6BA4230D309A}" destId="{AE73EBC2-6585-431C-94EB-F47815B2A32D}" srcOrd="0" destOrd="0" presId="urn:microsoft.com/office/officeart/2005/8/layout/list1"/>
    <dgm:cxn modelId="{25B6CCC5-2333-4EDE-9ECD-AF1ECC78F91D}" type="presParOf" srcId="{DE2FC6FB-F817-4B13-BC84-6BA4230D309A}" destId="{916D70A9-38BD-410B-8198-9D11C3271213}" srcOrd="1" destOrd="0" presId="urn:microsoft.com/office/officeart/2005/8/layout/list1"/>
    <dgm:cxn modelId="{AEFDF4B5-DFC7-4C92-A12A-CBBD0CC62A18}" type="presParOf" srcId="{E8EB89DE-D69A-402F-B57C-90A2D418935E}" destId="{4C6DE398-14AA-482A-983A-FDAA8A85B035}" srcOrd="1" destOrd="0" presId="urn:microsoft.com/office/officeart/2005/8/layout/list1"/>
    <dgm:cxn modelId="{4D22892E-B45E-44EF-ACCE-848F25A7C3C9}" type="presParOf" srcId="{E8EB89DE-D69A-402F-B57C-90A2D418935E}" destId="{166AA26E-6BA8-46D8-BD6C-85CF9DE4BC0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33065D-79B7-48B5-A7D3-16FEF41D5BE4}" type="datetimeFigureOut">
              <a:rPr lang="en-IN" smtClean="0"/>
              <a:t>09-11-2024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FB6AF6-ACCC-44F0-B670-63FA2E402453}" type="slidenum">
              <a:rPr lang="en-IN" smtClean="0"/>
              <a:t>‹#›</a:t>
            </a:fld>
            <a:endParaRPr lang="en-IN"/>
          </a:p>
        </p:txBody>
      </p:sp>
    </p:spTree>
    <p:extLst>
      <p:ext uri="{BB962C8B-B14F-4D97-AF65-F5344CB8AC3E}">
        <p14:creationId xmlns:p14="http://schemas.microsoft.com/office/powerpoint/2010/main" val="1268765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Poppins" panose="00000500000000000000" pitchFamily="2" charset="0"/>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Poppins" panose="00000500000000000000" pitchFamily="2" charset="0"/>
              <a:ea typeface="+mn-ea"/>
              <a:cs typeface="+mn-cs"/>
            </a:endParaRPr>
          </a:p>
        </p:txBody>
      </p:sp>
    </p:spTree>
    <p:extLst>
      <p:ext uri="{BB962C8B-B14F-4D97-AF65-F5344CB8AC3E}">
        <p14:creationId xmlns:p14="http://schemas.microsoft.com/office/powerpoint/2010/main" val="1676371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FB6AF6-ACCC-44F0-B670-63FA2E402453}" type="slidenum">
              <a:rPr lang="en-IN" smtClean="0"/>
              <a:t>8</a:t>
            </a:fld>
            <a:endParaRPr lang="en-IN"/>
          </a:p>
        </p:txBody>
      </p:sp>
    </p:spTree>
    <p:extLst>
      <p:ext uri="{BB962C8B-B14F-4D97-AF65-F5344CB8AC3E}">
        <p14:creationId xmlns:p14="http://schemas.microsoft.com/office/powerpoint/2010/main" val="2256971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Add Tile: E.g. A revenue tile may have details about sales, purchases, direct incomes, expenses, etc. User may want to see sales information in one tile and purchase details in the other. Hence flexibility is provided to add same tile multiple times to a dashboard and configure each tile to show only required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E.g. Considering the above case, if user adds revenue tile more than once, then from second time onward system will add the tile with name as Revenue-1, Revenue 2,...However, if user wants to give his own name for easy identification he can do so by altering the tile.</a:t>
            </a:r>
            <a:endParaRPr lang="en-IN" dirty="0"/>
          </a:p>
          <a:p>
            <a:endParaRPr lang="en-IN" dirty="0"/>
          </a:p>
        </p:txBody>
      </p:sp>
      <p:sp>
        <p:nvSpPr>
          <p:cNvPr id="4" name="Slide Number Placeholder 3"/>
          <p:cNvSpPr>
            <a:spLocks noGrp="1"/>
          </p:cNvSpPr>
          <p:nvPr>
            <p:ph type="sldNum" sz="quarter" idx="5"/>
          </p:nvPr>
        </p:nvSpPr>
        <p:spPr/>
        <p:txBody>
          <a:bodyPr/>
          <a:lstStyle/>
          <a:p>
            <a:fld id="{33FB6AF6-ACCC-44F0-B670-63FA2E402453}" type="slidenum">
              <a:rPr lang="en-IN" smtClean="0"/>
              <a:t>10</a:t>
            </a:fld>
            <a:endParaRPr lang="en-IN"/>
          </a:p>
        </p:txBody>
      </p:sp>
    </p:spTree>
    <p:extLst>
      <p:ext uri="{BB962C8B-B14F-4D97-AF65-F5344CB8AC3E}">
        <p14:creationId xmlns:p14="http://schemas.microsoft.com/office/powerpoint/2010/main" val="1776203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dirty="0">
                <a:solidFill>
                  <a:srgbClr val="172B4D"/>
                </a:solidFill>
                <a:effectLst/>
              </a:rPr>
              <a:t>This helps in organizing all the masters and transaction records in a specific way and move them all through the Import feature in TallyPrime in one shot.    </a:t>
            </a:r>
          </a:p>
          <a:p>
            <a:pPr marL="228600" indent="-228600">
              <a:buAutoNum type="arabicPeriod"/>
            </a:pPr>
            <a:r>
              <a:rPr lang="en-US" sz="1200" b="0" i="0" dirty="0">
                <a:solidFill>
                  <a:srgbClr val="172B4D"/>
                </a:solidFill>
                <a:effectLst/>
              </a:rPr>
              <a:t> You record transaction in your own way depending on the need, which could be much different from the regular fields in masters and vouchers in TallyPrime. Map your way in Excel to fields available in TallyPrime and you are all set. Import takes care of moving the data entries from your Excel fields to the master and voucher fields, exactly as per the mapping. </a:t>
            </a:r>
          </a:p>
          <a:p>
            <a:pPr marL="228600" indent="-228600">
              <a:buAutoNum type="arabicPeriod"/>
            </a:pPr>
            <a:r>
              <a:rPr lang="en-US" sz="1200" b="0" i="0" dirty="0">
                <a:solidFill>
                  <a:srgbClr val="172B4D"/>
                </a:solidFill>
                <a:effectLst/>
              </a:rPr>
              <a:t> You have the choice to preview a summary of the data before importing in a Pre-import Summary screen.</a:t>
            </a:r>
            <a:endParaRPr lang="en-IN" dirty="0"/>
          </a:p>
          <a:p>
            <a:endParaRPr lang="en-IN" dirty="0"/>
          </a:p>
        </p:txBody>
      </p:sp>
      <p:sp>
        <p:nvSpPr>
          <p:cNvPr id="4" name="Slide Number Placeholder 3"/>
          <p:cNvSpPr>
            <a:spLocks noGrp="1"/>
          </p:cNvSpPr>
          <p:nvPr>
            <p:ph type="sldNum" sz="quarter" idx="5"/>
          </p:nvPr>
        </p:nvSpPr>
        <p:spPr/>
        <p:txBody>
          <a:bodyPr/>
          <a:lstStyle/>
          <a:p>
            <a:fld id="{33FB6AF6-ACCC-44F0-B670-63FA2E402453}" type="slidenum">
              <a:rPr lang="en-IN" smtClean="0"/>
              <a:t>36</a:t>
            </a:fld>
            <a:endParaRPr lang="en-IN"/>
          </a:p>
        </p:txBody>
      </p:sp>
    </p:spTree>
    <p:extLst>
      <p:ext uri="{BB962C8B-B14F-4D97-AF65-F5344CB8AC3E}">
        <p14:creationId xmlns:p14="http://schemas.microsoft.com/office/powerpoint/2010/main" val="31679784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E9DC53-EC72-446B-91D2-FA8D827B1566}"/>
              </a:ext>
            </a:extLst>
          </p:cNvPr>
          <p:cNvSpPr>
            <a:spLocks noGrp="1"/>
          </p:cNvSpPr>
          <p:nvPr>
            <p:ph type="title" hasCustomPrompt="1"/>
          </p:nvPr>
        </p:nvSpPr>
        <p:spPr>
          <a:xfrm>
            <a:off x="452071" y="2847975"/>
            <a:ext cx="8392672" cy="923925"/>
          </a:xfrm>
          <a:prstGeom prst="rect">
            <a:avLst/>
          </a:prstGeom>
        </p:spPr>
        <p:txBody>
          <a:bodyPr anchor="b"/>
          <a:lstStyle>
            <a:lvl1pPr algn="l">
              <a:defRPr sz="3600">
                <a:solidFill>
                  <a:schemeClr val="bg1">
                    <a:lumMod val="50000"/>
                  </a:schemeClr>
                </a:solidFill>
                <a:latin typeface="Arial" panose="020B0604020202020204" pitchFamily="34" charset="0"/>
                <a:cs typeface="Arial" panose="020B0604020202020204" pitchFamily="34" charset="0"/>
              </a:defRPr>
            </a:lvl1pPr>
          </a:lstStyle>
          <a:p>
            <a:r>
              <a:rPr lang="en-US" dirty="0"/>
              <a:t>Title</a:t>
            </a:r>
            <a:endParaRPr lang="en-IN" dirty="0"/>
          </a:p>
        </p:txBody>
      </p:sp>
      <p:grpSp>
        <p:nvGrpSpPr>
          <p:cNvPr id="41" name="Group 40">
            <a:extLst>
              <a:ext uri="{FF2B5EF4-FFF2-40B4-BE49-F238E27FC236}">
                <a16:creationId xmlns:a16="http://schemas.microsoft.com/office/drawing/2014/main" xmlns="" id="{0A849731-69C7-4D49-A8A9-9B517C5B9B99}"/>
              </a:ext>
            </a:extLst>
          </p:cNvPr>
          <p:cNvGrpSpPr/>
          <p:nvPr/>
        </p:nvGrpSpPr>
        <p:grpSpPr>
          <a:xfrm>
            <a:off x="726747" y="3"/>
            <a:ext cx="9546069" cy="6865542"/>
            <a:chOff x="726747" y="3"/>
            <a:chExt cx="9546069" cy="6865542"/>
          </a:xfrm>
        </p:grpSpPr>
        <p:sp>
          <p:nvSpPr>
            <p:cNvPr id="42" name="object 3">
              <a:extLst>
                <a:ext uri="{FF2B5EF4-FFF2-40B4-BE49-F238E27FC236}">
                  <a16:creationId xmlns:a16="http://schemas.microsoft.com/office/drawing/2014/main" xmlns="" id="{5DF3D48C-AA2D-45BF-9560-EAEBF9F574E7}"/>
                </a:ext>
              </a:extLst>
            </p:cNvPr>
            <p:cNvSpPr/>
            <p:nvPr/>
          </p:nvSpPr>
          <p:spPr>
            <a:xfrm>
              <a:off x="7886144" y="2117644"/>
              <a:ext cx="2386672" cy="4747901"/>
            </a:xfrm>
            <a:custGeom>
              <a:avLst/>
              <a:gdLst/>
              <a:ahLst/>
              <a:cxnLst/>
              <a:rect l="l" t="t" r="r" b="b"/>
              <a:pathLst>
                <a:path w="3931284" h="7820659">
                  <a:moveTo>
                    <a:pt x="2658662" y="0"/>
                  </a:moveTo>
                  <a:lnTo>
                    <a:pt x="0" y="7820411"/>
                  </a:lnTo>
                  <a:lnTo>
                    <a:pt x="1419181" y="7820411"/>
                  </a:lnTo>
                  <a:lnTo>
                    <a:pt x="3930927" y="432154"/>
                  </a:lnTo>
                  <a:lnTo>
                    <a:pt x="2658662" y="0"/>
                  </a:lnTo>
                  <a:close/>
                </a:path>
              </a:pathLst>
            </a:custGeom>
            <a:solidFill>
              <a:srgbClr val="FFC031"/>
            </a:solidFill>
          </p:spPr>
          <p:txBody>
            <a:bodyPr wrap="square" lIns="0" tIns="0" rIns="0" bIns="0" rtlCol="0"/>
            <a:lstStyle/>
            <a:p>
              <a:endParaRPr/>
            </a:p>
          </p:txBody>
        </p:sp>
        <p:sp>
          <p:nvSpPr>
            <p:cNvPr id="43" name="object 4">
              <a:extLst>
                <a:ext uri="{FF2B5EF4-FFF2-40B4-BE49-F238E27FC236}">
                  <a16:creationId xmlns:a16="http://schemas.microsoft.com/office/drawing/2014/main" xmlns="" id="{2AB29D9E-5A91-43EE-ADD6-58B9EC56ABFD}"/>
                </a:ext>
              </a:extLst>
            </p:cNvPr>
            <p:cNvSpPr/>
            <p:nvPr/>
          </p:nvSpPr>
          <p:spPr>
            <a:xfrm>
              <a:off x="726747" y="3"/>
              <a:ext cx="9545918" cy="3153831"/>
            </a:xfrm>
            <a:custGeom>
              <a:avLst/>
              <a:gdLst/>
              <a:ahLst/>
              <a:cxnLst/>
              <a:rect l="l" t="t" r="r" b="b"/>
              <a:pathLst>
                <a:path w="15723869" h="5194935">
                  <a:moveTo>
                    <a:pt x="4184270" y="0"/>
                  </a:moveTo>
                  <a:lnTo>
                    <a:pt x="0" y="0"/>
                  </a:lnTo>
                  <a:lnTo>
                    <a:pt x="15290864" y="5194742"/>
                  </a:lnTo>
                  <a:lnTo>
                    <a:pt x="15723772" y="3920299"/>
                  </a:lnTo>
                  <a:lnTo>
                    <a:pt x="4184270" y="0"/>
                  </a:lnTo>
                  <a:close/>
                </a:path>
              </a:pathLst>
            </a:custGeom>
            <a:solidFill>
              <a:srgbClr val="90C4E9"/>
            </a:solidFill>
          </p:spPr>
          <p:txBody>
            <a:bodyPr wrap="square" lIns="0" tIns="0" rIns="0" bIns="0" rtlCol="0"/>
            <a:lstStyle/>
            <a:p>
              <a:endParaRPr/>
            </a:p>
          </p:txBody>
        </p:sp>
        <p:sp>
          <p:nvSpPr>
            <p:cNvPr id="44" name="Rectangle 43">
              <a:extLst>
                <a:ext uri="{FF2B5EF4-FFF2-40B4-BE49-F238E27FC236}">
                  <a16:creationId xmlns:a16="http://schemas.microsoft.com/office/drawing/2014/main" xmlns="" id="{02C10570-B45D-4085-9EFC-A0DB6A5997D5}"/>
                </a:ext>
              </a:extLst>
            </p:cNvPr>
            <p:cNvSpPr/>
            <p:nvPr/>
          </p:nvSpPr>
          <p:spPr>
            <a:xfrm rot="1156427">
              <a:off x="9344481" y="2227240"/>
              <a:ext cx="834252" cy="832617"/>
            </a:xfrm>
            <a:prstGeom prst="rect">
              <a:avLst/>
            </a:prstGeom>
            <a:solidFill>
              <a:srgbClr val="2F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3" name="Picture 2" descr="A picture containing drawing&#10;&#10;Description automatically generated">
            <a:extLst>
              <a:ext uri="{FF2B5EF4-FFF2-40B4-BE49-F238E27FC236}">
                <a16:creationId xmlns:a16="http://schemas.microsoft.com/office/drawing/2014/main" xmlns="" id="{F94E59D5-50DC-4B3A-A660-D0889D0D9E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28814" y="6157009"/>
            <a:ext cx="1228014" cy="564557"/>
          </a:xfrm>
          <a:prstGeom prst="rect">
            <a:avLst/>
          </a:prstGeom>
        </p:spPr>
      </p:pic>
      <p:pic>
        <p:nvPicPr>
          <p:cNvPr id="5" name="Picture 4" descr="A picture containing icon&#10;&#10;Description automatically generated">
            <a:extLst>
              <a:ext uri="{FF2B5EF4-FFF2-40B4-BE49-F238E27FC236}">
                <a16:creationId xmlns:a16="http://schemas.microsoft.com/office/drawing/2014/main" xmlns="" id="{44A01160-9C67-42D6-9C89-15B429D994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2080" y="321938"/>
            <a:ext cx="2770358" cy="564556"/>
          </a:xfrm>
          <a:prstGeom prst="rect">
            <a:avLst/>
          </a:prstGeom>
        </p:spPr>
      </p:pic>
    </p:spTree>
    <p:extLst>
      <p:ext uri="{BB962C8B-B14F-4D97-AF65-F5344CB8AC3E}">
        <p14:creationId xmlns:p14="http://schemas.microsoft.com/office/powerpoint/2010/main" val="3897173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 Slide 0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31D8F2E7-8BEE-4DC4-B1C9-DB71832D6F5E}"/>
              </a:ext>
            </a:extLst>
          </p:cNvPr>
          <p:cNvSpPr>
            <a:spLocks noGrp="1"/>
          </p:cNvSpPr>
          <p:nvPr>
            <p:ph type="pic" sz="quarter" idx="10"/>
          </p:nvPr>
        </p:nvSpPr>
        <p:spPr>
          <a:xfrm>
            <a:off x="752034" y="2418664"/>
            <a:ext cx="4064208" cy="4061904"/>
          </a:xfrm>
          <a:custGeom>
            <a:avLst/>
            <a:gdLst>
              <a:gd name="connsiteX0" fmla="*/ 4063150 w 8126299"/>
              <a:gd name="connsiteY0" fmla="*/ 0 h 8123807"/>
              <a:gd name="connsiteX1" fmla="*/ 8126299 w 8126299"/>
              <a:gd name="connsiteY1" fmla="*/ 4061904 h 8123807"/>
              <a:gd name="connsiteX2" fmla="*/ 4063150 w 8126299"/>
              <a:gd name="connsiteY2" fmla="*/ 8123807 h 8123807"/>
              <a:gd name="connsiteX3" fmla="*/ 0 w 8126299"/>
              <a:gd name="connsiteY3" fmla="*/ 4061904 h 8123807"/>
              <a:gd name="connsiteX4" fmla="*/ 4063150 w 8126299"/>
              <a:gd name="connsiteY4" fmla="*/ 0 h 8123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299" h="8123807">
                <a:moveTo>
                  <a:pt x="4063150" y="0"/>
                </a:moveTo>
                <a:cubicBezTo>
                  <a:pt x="6307722" y="0"/>
                  <a:pt x="8126299" y="1818577"/>
                  <a:pt x="8126299" y="4061904"/>
                </a:cubicBezTo>
                <a:cubicBezTo>
                  <a:pt x="8126299" y="6306476"/>
                  <a:pt x="6307722" y="8123807"/>
                  <a:pt x="4063150" y="8123807"/>
                </a:cubicBezTo>
                <a:cubicBezTo>
                  <a:pt x="1819823" y="8123807"/>
                  <a:pt x="0" y="6306476"/>
                  <a:pt x="0" y="4061904"/>
                </a:cubicBezTo>
                <a:cubicBezTo>
                  <a:pt x="0" y="1818577"/>
                  <a:pt x="1819823" y="0"/>
                  <a:pt x="4063150" y="0"/>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1548168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roduction Slide 0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ED1056F3-F8DC-4BA5-BA6A-25016A2D4F49}"/>
              </a:ext>
            </a:extLst>
          </p:cNvPr>
          <p:cNvSpPr>
            <a:spLocks noGrp="1"/>
          </p:cNvSpPr>
          <p:nvPr>
            <p:ph type="pic" sz="quarter" idx="10"/>
          </p:nvPr>
        </p:nvSpPr>
        <p:spPr>
          <a:xfrm>
            <a:off x="834898" y="1205"/>
            <a:ext cx="3226195" cy="6855591"/>
          </a:xfrm>
          <a:custGeom>
            <a:avLst/>
            <a:gdLst>
              <a:gd name="connsiteX0" fmla="*/ 0 w 6450710"/>
              <a:gd name="connsiteY0" fmla="*/ 0 h 13711182"/>
              <a:gd name="connsiteX1" fmla="*/ 6450710 w 6450710"/>
              <a:gd name="connsiteY1" fmla="*/ 0 h 13711182"/>
              <a:gd name="connsiteX2" fmla="*/ 6450710 w 6450710"/>
              <a:gd name="connsiteY2" fmla="*/ 13711182 h 13711182"/>
              <a:gd name="connsiteX3" fmla="*/ 0 w 6450710"/>
              <a:gd name="connsiteY3" fmla="*/ 13711182 h 13711182"/>
            </a:gdLst>
            <a:ahLst/>
            <a:cxnLst>
              <a:cxn ang="0">
                <a:pos x="connsiteX0" y="connsiteY0"/>
              </a:cxn>
              <a:cxn ang="0">
                <a:pos x="connsiteX1" y="connsiteY1"/>
              </a:cxn>
              <a:cxn ang="0">
                <a:pos x="connsiteX2" y="connsiteY2"/>
              </a:cxn>
              <a:cxn ang="0">
                <a:pos x="connsiteX3" y="connsiteY3"/>
              </a:cxn>
            </a:cxnLst>
            <a:rect l="l" t="t" r="r" b="b"/>
            <a:pathLst>
              <a:path w="6450710" h="13711182">
                <a:moveTo>
                  <a:pt x="0" y="0"/>
                </a:moveTo>
                <a:lnTo>
                  <a:pt x="6450710" y="0"/>
                </a:lnTo>
                <a:lnTo>
                  <a:pt x="6450710" y="13711182"/>
                </a:lnTo>
                <a:lnTo>
                  <a:pt x="0" y="13711182"/>
                </a:ln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3903039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troduction Slide 04">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xmlns="" id="{FFD43227-227E-4556-AEAD-43C6053D73C8}"/>
              </a:ext>
            </a:extLst>
          </p:cNvPr>
          <p:cNvSpPr>
            <a:spLocks noGrp="1"/>
          </p:cNvSpPr>
          <p:nvPr>
            <p:ph type="pic" sz="quarter" idx="10"/>
          </p:nvPr>
        </p:nvSpPr>
        <p:spPr>
          <a:xfrm>
            <a:off x="752034" y="380548"/>
            <a:ext cx="2852983" cy="2851617"/>
          </a:xfrm>
          <a:custGeom>
            <a:avLst/>
            <a:gdLst>
              <a:gd name="connsiteX0" fmla="*/ 0 w 5704481"/>
              <a:gd name="connsiteY0" fmla="*/ 0 h 5703234"/>
              <a:gd name="connsiteX1" fmla="*/ 5704481 w 5704481"/>
              <a:gd name="connsiteY1" fmla="*/ 0 h 5703234"/>
              <a:gd name="connsiteX2" fmla="*/ 5704481 w 5704481"/>
              <a:gd name="connsiteY2" fmla="*/ 5703234 h 5703234"/>
              <a:gd name="connsiteX3" fmla="*/ 0 w 5704481"/>
              <a:gd name="connsiteY3" fmla="*/ 5703234 h 5703234"/>
            </a:gdLst>
            <a:ahLst/>
            <a:cxnLst>
              <a:cxn ang="0">
                <a:pos x="connsiteX0" y="connsiteY0"/>
              </a:cxn>
              <a:cxn ang="0">
                <a:pos x="connsiteX1" y="connsiteY1"/>
              </a:cxn>
              <a:cxn ang="0">
                <a:pos x="connsiteX2" y="connsiteY2"/>
              </a:cxn>
              <a:cxn ang="0">
                <a:pos x="connsiteX3" y="connsiteY3"/>
              </a:cxn>
            </a:cxnLst>
            <a:rect l="l" t="t" r="r" b="b"/>
            <a:pathLst>
              <a:path w="5704481" h="5703234">
                <a:moveTo>
                  <a:pt x="0" y="0"/>
                </a:moveTo>
                <a:lnTo>
                  <a:pt x="5704481" y="0"/>
                </a:lnTo>
                <a:lnTo>
                  <a:pt x="5704481" y="5703234"/>
                </a:lnTo>
                <a:lnTo>
                  <a:pt x="0" y="5703234"/>
                </a:ln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13" name="Picture Placeholder 12">
            <a:extLst>
              <a:ext uri="{FF2B5EF4-FFF2-40B4-BE49-F238E27FC236}">
                <a16:creationId xmlns:a16="http://schemas.microsoft.com/office/drawing/2014/main" xmlns="" id="{0B2A0359-9C66-4D3E-93F2-5FC9B84FB69A}"/>
              </a:ext>
            </a:extLst>
          </p:cNvPr>
          <p:cNvSpPr>
            <a:spLocks noGrp="1"/>
          </p:cNvSpPr>
          <p:nvPr>
            <p:ph type="pic" sz="quarter" idx="11"/>
          </p:nvPr>
        </p:nvSpPr>
        <p:spPr>
          <a:xfrm>
            <a:off x="4001906" y="380548"/>
            <a:ext cx="2852983" cy="2851617"/>
          </a:xfrm>
          <a:custGeom>
            <a:avLst/>
            <a:gdLst>
              <a:gd name="connsiteX0" fmla="*/ 0 w 5704481"/>
              <a:gd name="connsiteY0" fmla="*/ 0 h 5703234"/>
              <a:gd name="connsiteX1" fmla="*/ 5704481 w 5704481"/>
              <a:gd name="connsiteY1" fmla="*/ 0 h 5703234"/>
              <a:gd name="connsiteX2" fmla="*/ 5704481 w 5704481"/>
              <a:gd name="connsiteY2" fmla="*/ 5703234 h 5703234"/>
              <a:gd name="connsiteX3" fmla="*/ 0 w 5704481"/>
              <a:gd name="connsiteY3" fmla="*/ 5703234 h 5703234"/>
            </a:gdLst>
            <a:ahLst/>
            <a:cxnLst>
              <a:cxn ang="0">
                <a:pos x="connsiteX0" y="connsiteY0"/>
              </a:cxn>
              <a:cxn ang="0">
                <a:pos x="connsiteX1" y="connsiteY1"/>
              </a:cxn>
              <a:cxn ang="0">
                <a:pos x="connsiteX2" y="connsiteY2"/>
              </a:cxn>
              <a:cxn ang="0">
                <a:pos x="connsiteX3" y="connsiteY3"/>
              </a:cxn>
            </a:cxnLst>
            <a:rect l="l" t="t" r="r" b="b"/>
            <a:pathLst>
              <a:path w="5704481" h="5703234">
                <a:moveTo>
                  <a:pt x="0" y="0"/>
                </a:moveTo>
                <a:lnTo>
                  <a:pt x="5704481" y="0"/>
                </a:lnTo>
                <a:lnTo>
                  <a:pt x="5704481" y="5703234"/>
                </a:lnTo>
                <a:lnTo>
                  <a:pt x="0" y="5703234"/>
                </a:ln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14" name="Picture Placeholder 13">
            <a:extLst>
              <a:ext uri="{FF2B5EF4-FFF2-40B4-BE49-F238E27FC236}">
                <a16:creationId xmlns:a16="http://schemas.microsoft.com/office/drawing/2014/main" xmlns="" id="{77932D91-01A7-4186-B693-1B3821B8D613}"/>
              </a:ext>
            </a:extLst>
          </p:cNvPr>
          <p:cNvSpPr>
            <a:spLocks noGrp="1"/>
          </p:cNvSpPr>
          <p:nvPr>
            <p:ph type="pic" sz="quarter" idx="12"/>
          </p:nvPr>
        </p:nvSpPr>
        <p:spPr>
          <a:xfrm>
            <a:off x="752034" y="3628948"/>
            <a:ext cx="2852983" cy="2851617"/>
          </a:xfrm>
          <a:custGeom>
            <a:avLst/>
            <a:gdLst>
              <a:gd name="connsiteX0" fmla="*/ 0 w 5704481"/>
              <a:gd name="connsiteY0" fmla="*/ 0 h 5703234"/>
              <a:gd name="connsiteX1" fmla="*/ 5704481 w 5704481"/>
              <a:gd name="connsiteY1" fmla="*/ 0 h 5703234"/>
              <a:gd name="connsiteX2" fmla="*/ 5704481 w 5704481"/>
              <a:gd name="connsiteY2" fmla="*/ 5703234 h 5703234"/>
              <a:gd name="connsiteX3" fmla="*/ 0 w 5704481"/>
              <a:gd name="connsiteY3" fmla="*/ 5703234 h 5703234"/>
            </a:gdLst>
            <a:ahLst/>
            <a:cxnLst>
              <a:cxn ang="0">
                <a:pos x="connsiteX0" y="connsiteY0"/>
              </a:cxn>
              <a:cxn ang="0">
                <a:pos x="connsiteX1" y="connsiteY1"/>
              </a:cxn>
              <a:cxn ang="0">
                <a:pos x="connsiteX2" y="connsiteY2"/>
              </a:cxn>
              <a:cxn ang="0">
                <a:pos x="connsiteX3" y="connsiteY3"/>
              </a:cxn>
            </a:cxnLst>
            <a:rect l="l" t="t" r="r" b="b"/>
            <a:pathLst>
              <a:path w="5704481" h="5703234">
                <a:moveTo>
                  <a:pt x="0" y="0"/>
                </a:moveTo>
                <a:lnTo>
                  <a:pt x="5704481" y="0"/>
                </a:lnTo>
                <a:lnTo>
                  <a:pt x="5704481" y="5703234"/>
                </a:lnTo>
                <a:lnTo>
                  <a:pt x="0" y="5703234"/>
                </a:ln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15" name="Picture Placeholder 14">
            <a:extLst>
              <a:ext uri="{FF2B5EF4-FFF2-40B4-BE49-F238E27FC236}">
                <a16:creationId xmlns:a16="http://schemas.microsoft.com/office/drawing/2014/main" xmlns="" id="{A21C5D60-0B93-4E2B-8FF6-22543D2F6C0B}"/>
              </a:ext>
            </a:extLst>
          </p:cNvPr>
          <p:cNvSpPr>
            <a:spLocks noGrp="1"/>
          </p:cNvSpPr>
          <p:nvPr>
            <p:ph type="pic" sz="quarter" idx="13"/>
          </p:nvPr>
        </p:nvSpPr>
        <p:spPr>
          <a:xfrm>
            <a:off x="4001906" y="3628948"/>
            <a:ext cx="2852983" cy="2851617"/>
          </a:xfrm>
          <a:custGeom>
            <a:avLst/>
            <a:gdLst>
              <a:gd name="connsiteX0" fmla="*/ 0 w 5704481"/>
              <a:gd name="connsiteY0" fmla="*/ 0 h 5703234"/>
              <a:gd name="connsiteX1" fmla="*/ 5704481 w 5704481"/>
              <a:gd name="connsiteY1" fmla="*/ 0 h 5703234"/>
              <a:gd name="connsiteX2" fmla="*/ 5704481 w 5704481"/>
              <a:gd name="connsiteY2" fmla="*/ 5703234 h 5703234"/>
              <a:gd name="connsiteX3" fmla="*/ 0 w 5704481"/>
              <a:gd name="connsiteY3" fmla="*/ 5703234 h 5703234"/>
            </a:gdLst>
            <a:ahLst/>
            <a:cxnLst>
              <a:cxn ang="0">
                <a:pos x="connsiteX0" y="connsiteY0"/>
              </a:cxn>
              <a:cxn ang="0">
                <a:pos x="connsiteX1" y="connsiteY1"/>
              </a:cxn>
              <a:cxn ang="0">
                <a:pos x="connsiteX2" y="connsiteY2"/>
              </a:cxn>
              <a:cxn ang="0">
                <a:pos x="connsiteX3" y="connsiteY3"/>
              </a:cxn>
            </a:cxnLst>
            <a:rect l="l" t="t" r="r" b="b"/>
            <a:pathLst>
              <a:path w="5704481" h="5703234">
                <a:moveTo>
                  <a:pt x="0" y="0"/>
                </a:moveTo>
                <a:lnTo>
                  <a:pt x="5704481" y="0"/>
                </a:lnTo>
                <a:lnTo>
                  <a:pt x="5704481" y="5703234"/>
                </a:lnTo>
                <a:lnTo>
                  <a:pt x="0" y="5703234"/>
                </a:ln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3685826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roduction Slide 05">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97AA7533-C083-4A78-B7C6-0A228B278C2C}"/>
              </a:ext>
            </a:extLst>
          </p:cNvPr>
          <p:cNvSpPr>
            <a:spLocks noGrp="1"/>
          </p:cNvSpPr>
          <p:nvPr>
            <p:ph type="pic" sz="quarter" idx="10"/>
          </p:nvPr>
        </p:nvSpPr>
        <p:spPr>
          <a:xfrm>
            <a:off x="2595949" y="1467346"/>
            <a:ext cx="2306833" cy="2302949"/>
          </a:xfrm>
          <a:custGeom>
            <a:avLst/>
            <a:gdLst>
              <a:gd name="connsiteX0" fmla="*/ 2331739 w 4612465"/>
              <a:gd name="connsiteY0" fmla="*/ 287 h 4605898"/>
              <a:gd name="connsiteX1" fmla="*/ 3044543 w 4612465"/>
              <a:gd name="connsiteY1" fmla="*/ 111741 h 4605898"/>
              <a:gd name="connsiteX2" fmla="*/ 3619855 w 4612465"/>
              <a:gd name="connsiteY2" fmla="*/ 754297 h 4605898"/>
              <a:gd name="connsiteX3" fmla="*/ 3837777 w 4612465"/>
              <a:gd name="connsiteY3" fmla="*/ 977199 h 4605898"/>
              <a:gd name="connsiteX4" fmla="*/ 4536370 w 4612465"/>
              <a:gd name="connsiteY4" fmla="*/ 1684509 h 4605898"/>
              <a:gd name="connsiteX5" fmla="*/ 4552559 w 4612465"/>
              <a:gd name="connsiteY5" fmla="*/ 2847586 h 4605898"/>
              <a:gd name="connsiteX6" fmla="*/ 3796683 w 4612465"/>
              <a:gd name="connsiteY6" fmla="*/ 3637083 h 4605898"/>
              <a:gd name="connsiteX7" fmla="*/ 3659703 w 4612465"/>
              <a:gd name="connsiteY7" fmla="*/ 3759119 h 4605898"/>
              <a:gd name="connsiteX8" fmla="*/ 2624889 w 4612465"/>
              <a:gd name="connsiteY8" fmla="*/ 4584729 h 4605898"/>
              <a:gd name="connsiteX9" fmla="*/ 2321044 w 4612465"/>
              <a:gd name="connsiteY9" fmla="*/ 4585974 h 4605898"/>
              <a:gd name="connsiteX10" fmla="*/ 2319799 w 4612465"/>
              <a:gd name="connsiteY10" fmla="*/ 4605898 h 4605898"/>
              <a:gd name="connsiteX11" fmla="*/ 1820448 w 4612465"/>
              <a:gd name="connsiteY11" fmla="*/ 4554842 h 4605898"/>
              <a:gd name="connsiteX12" fmla="*/ 969932 w 4612465"/>
              <a:gd name="connsiteY12" fmla="*/ 3791496 h 4605898"/>
              <a:gd name="connsiteX13" fmla="*/ 850387 w 4612465"/>
              <a:gd name="connsiteY13" fmla="*/ 3650781 h 4605898"/>
              <a:gd name="connsiteX14" fmla="*/ 50927 w 4612465"/>
              <a:gd name="connsiteY14" fmla="*/ 2820190 h 4605898"/>
              <a:gd name="connsiteX15" fmla="*/ 50927 w 4612465"/>
              <a:gd name="connsiteY15" fmla="*/ 1775413 h 4605898"/>
              <a:gd name="connsiteX16" fmla="*/ 830463 w 4612465"/>
              <a:gd name="connsiteY16" fmla="*/ 957275 h 4605898"/>
              <a:gd name="connsiteX17" fmla="*/ 946272 w 4612465"/>
              <a:gd name="connsiteY17" fmla="*/ 867616 h 4605898"/>
              <a:gd name="connsiteX18" fmla="*/ 1900145 w 4612465"/>
              <a:gd name="connsiteY18" fmla="*/ 29553 h 4605898"/>
              <a:gd name="connsiteX19" fmla="*/ 2331739 w 4612465"/>
              <a:gd name="connsiteY19" fmla="*/ 287 h 460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12465" h="4605898">
                <a:moveTo>
                  <a:pt x="2331739" y="287"/>
                </a:moveTo>
                <a:cubicBezTo>
                  <a:pt x="2571732" y="-3057"/>
                  <a:pt x="2811056" y="22238"/>
                  <a:pt x="3044543" y="111741"/>
                </a:cubicBezTo>
                <a:cubicBezTo>
                  <a:pt x="3345897" y="227550"/>
                  <a:pt x="3537668" y="446717"/>
                  <a:pt x="3619855" y="754297"/>
                </a:cubicBezTo>
                <a:cubicBezTo>
                  <a:pt x="3653477" y="880069"/>
                  <a:pt x="3698307" y="946068"/>
                  <a:pt x="3837777" y="977199"/>
                </a:cubicBezTo>
                <a:cubicBezTo>
                  <a:pt x="4215091" y="1061877"/>
                  <a:pt x="4445465" y="1313421"/>
                  <a:pt x="4536370" y="1684509"/>
                </a:cubicBezTo>
                <a:cubicBezTo>
                  <a:pt x="4631010" y="2069296"/>
                  <a:pt x="4638481" y="2459063"/>
                  <a:pt x="4552559" y="2847586"/>
                </a:cubicBezTo>
                <a:cubicBezTo>
                  <a:pt x="4461654" y="3262258"/>
                  <a:pt x="4211356" y="3525009"/>
                  <a:pt x="3796683" y="3637083"/>
                </a:cubicBezTo>
                <a:cubicBezTo>
                  <a:pt x="3743136" y="3652026"/>
                  <a:pt x="3670911" y="3708063"/>
                  <a:pt x="3659703" y="3759119"/>
                </a:cubicBezTo>
                <a:cubicBezTo>
                  <a:pt x="3535177" y="4275903"/>
                  <a:pt x="3208918" y="4526201"/>
                  <a:pt x="2624889" y="4584729"/>
                </a:cubicBezTo>
                <a:cubicBezTo>
                  <a:pt x="2525268" y="4593446"/>
                  <a:pt x="2423156" y="4585974"/>
                  <a:pt x="2321044" y="4585974"/>
                </a:cubicBezTo>
                <a:lnTo>
                  <a:pt x="2319799" y="4605898"/>
                </a:lnTo>
                <a:cubicBezTo>
                  <a:pt x="2152934" y="4589710"/>
                  <a:pt x="1984823" y="4582238"/>
                  <a:pt x="1820448" y="4554842"/>
                </a:cubicBezTo>
                <a:cubicBezTo>
                  <a:pt x="1379624" y="4478881"/>
                  <a:pt x="1082006" y="4241036"/>
                  <a:pt x="969932" y="3791496"/>
                </a:cubicBezTo>
                <a:cubicBezTo>
                  <a:pt x="956234" y="3736704"/>
                  <a:pt x="900198" y="3661988"/>
                  <a:pt x="850387" y="3650781"/>
                </a:cubicBezTo>
                <a:cubicBezTo>
                  <a:pt x="395865" y="3551160"/>
                  <a:pt x="135605" y="3269730"/>
                  <a:pt x="50927" y="2820190"/>
                </a:cubicBezTo>
                <a:cubicBezTo>
                  <a:pt x="-13827" y="2471516"/>
                  <a:pt x="-20053" y="2124087"/>
                  <a:pt x="50927" y="1775413"/>
                </a:cubicBezTo>
                <a:cubicBezTo>
                  <a:pt x="139341" y="1338326"/>
                  <a:pt x="394620" y="1064368"/>
                  <a:pt x="830463" y="957275"/>
                </a:cubicBezTo>
                <a:cubicBezTo>
                  <a:pt x="875292" y="946068"/>
                  <a:pt x="938801" y="903729"/>
                  <a:pt x="946272" y="867616"/>
                </a:cubicBezTo>
                <a:cubicBezTo>
                  <a:pt x="1053365" y="344605"/>
                  <a:pt x="1394568" y="81855"/>
                  <a:pt x="1900145" y="29553"/>
                </a:cubicBezTo>
                <a:cubicBezTo>
                  <a:pt x="2043506" y="14610"/>
                  <a:pt x="2187743" y="2294"/>
                  <a:pt x="2331739" y="287"/>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1865756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duction Slide 06">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D3786E42-3351-4154-8518-0511954BBC88}"/>
              </a:ext>
            </a:extLst>
          </p:cNvPr>
          <p:cNvSpPr>
            <a:spLocks noGrp="1"/>
          </p:cNvSpPr>
          <p:nvPr>
            <p:ph type="pic" sz="quarter" idx="10"/>
          </p:nvPr>
        </p:nvSpPr>
        <p:spPr>
          <a:xfrm>
            <a:off x="7035458" y="671268"/>
            <a:ext cx="3888390" cy="3680862"/>
          </a:xfrm>
          <a:custGeom>
            <a:avLst/>
            <a:gdLst>
              <a:gd name="connsiteX0" fmla="*/ 4307260 w 7774755"/>
              <a:gd name="connsiteY0" fmla="*/ 1196 h 7361724"/>
              <a:gd name="connsiteX1" fmla="*/ 5041142 w 7774755"/>
              <a:gd name="connsiteY1" fmla="*/ 101234 h 7361724"/>
              <a:gd name="connsiteX2" fmla="*/ 6733902 w 7774755"/>
              <a:gd name="connsiteY2" fmla="*/ 1287027 h 7361724"/>
              <a:gd name="connsiteX3" fmla="*/ 7750306 w 7774755"/>
              <a:gd name="connsiteY3" fmla="*/ 3857906 h 7361724"/>
              <a:gd name="connsiteX4" fmla="*/ 6884618 w 7774755"/>
              <a:gd name="connsiteY4" fmla="*/ 5977884 h 7361724"/>
              <a:gd name="connsiteX5" fmla="*/ 3695904 w 7774755"/>
              <a:gd name="connsiteY5" fmla="*/ 7351759 h 7361724"/>
              <a:gd name="connsiteX6" fmla="*/ 3587536 w 7774755"/>
              <a:gd name="connsiteY6" fmla="*/ 7361724 h 7361724"/>
              <a:gd name="connsiteX7" fmla="*/ 3198912 w 7774755"/>
              <a:gd name="connsiteY7" fmla="*/ 7361724 h 7361724"/>
              <a:gd name="connsiteX8" fmla="*/ 1303121 w 7774755"/>
              <a:gd name="connsiteY8" fmla="*/ 6833598 h 7361724"/>
              <a:gd name="connsiteX9" fmla="*/ 2723 w 7774755"/>
              <a:gd name="connsiteY9" fmla="*/ 4534256 h 7361724"/>
              <a:gd name="connsiteX10" fmla="*/ 684062 w 7774755"/>
              <a:gd name="connsiteY10" fmla="*/ 2066761 h 7361724"/>
              <a:gd name="connsiteX11" fmla="*/ 3096774 w 7774755"/>
              <a:gd name="connsiteY11" fmla="*/ 215828 h 7361724"/>
              <a:gd name="connsiteX12" fmla="*/ 4307260 w 7774755"/>
              <a:gd name="connsiteY12" fmla="*/ 1196 h 736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4755" h="7361724">
                <a:moveTo>
                  <a:pt x="4307260" y="1196"/>
                </a:moveTo>
                <a:cubicBezTo>
                  <a:pt x="4549698" y="7874"/>
                  <a:pt x="4793580" y="42381"/>
                  <a:pt x="5041142" y="101234"/>
                </a:cubicBezTo>
                <a:cubicBezTo>
                  <a:pt x="5763586" y="271879"/>
                  <a:pt x="6330330" y="671710"/>
                  <a:pt x="6733902" y="1287027"/>
                </a:cubicBezTo>
                <a:cubicBezTo>
                  <a:pt x="7245840" y="2072988"/>
                  <a:pt x="7623254" y="2918738"/>
                  <a:pt x="7750306" y="3857906"/>
                </a:cubicBezTo>
                <a:cubicBezTo>
                  <a:pt x="7869882" y="4729812"/>
                  <a:pt x="7546028" y="5431074"/>
                  <a:pt x="6884618" y="5977884"/>
                </a:cubicBezTo>
                <a:cubicBezTo>
                  <a:pt x="5957898" y="6743916"/>
                  <a:pt x="4899146" y="7219728"/>
                  <a:pt x="3695904" y="7351759"/>
                </a:cubicBezTo>
                <a:cubicBezTo>
                  <a:pt x="3659782" y="7356741"/>
                  <a:pt x="3623658" y="7360479"/>
                  <a:pt x="3587536" y="7361724"/>
                </a:cubicBezTo>
                <a:cubicBezTo>
                  <a:pt x="3457996" y="7361724"/>
                  <a:pt x="3328454" y="7361724"/>
                  <a:pt x="3198912" y="7361724"/>
                </a:cubicBezTo>
                <a:cubicBezTo>
                  <a:pt x="2523801" y="7339303"/>
                  <a:pt x="1883567" y="7186097"/>
                  <a:pt x="1303121" y="6833598"/>
                </a:cubicBezTo>
                <a:cubicBezTo>
                  <a:pt x="441172" y="6312945"/>
                  <a:pt x="-40873" y="5575562"/>
                  <a:pt x="2723" y="4534256"/>
                </a:cubicBezTo>
                <a:cubicBezTo>
                  <a:pt x="38845" y="3656122"/>
                  <a:pt x="189562" y="2811618"/>
                  <a:pt x="684062" y="2066761"/>
                </a:cubicBezTo>
                <a:cubicBezTo>
                  <a:pt x="1276964" y="1177416"/>
                  <a:pt x="2105282" y="604449"/>
                  <a:pt x="3096774" y="215828"/>
                </a:cubicBezTo>
                <a:cubicBezTo>
                  <a:pt x="3503148" y="56238"/>
                  <a:pt x="3903196" y="-9934"/>
                  <a:pt x="4307260" y="1196"/>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2031294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troduction Slide 07">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xmlns="" id="{97CA760B-A888-45A0-BCF7-0C61FE16C2D5}"/>
              </a:ext>
            </a:extLst>
          </p:cNvPr>
          <p:cNvSpPr>
            <a:spLocks noGrp="1"/>
          </p:cNvSpPr>
          <p:nvPr>
            <p:ph type="pic" sz="quarter" idx="10"/>
          </p:nvPr>
        </p:nvSpPr>
        <p:spPr>
          <a:xfrm>
            <a:off x="7335121" y="849046"/>
            <a:ext cx="4102869" cy="3714792"/>
          </a:xfrm>
          <a:custGeom>
            <a:avLst/>
            <a:gdLst>
              <a:gd name="connsiteX0" fmla="*/ 2079901 w 8203601"/>
              <a:gd name="connsiteY0" fmla="*/ 713 h 7429584"/>
              <a:gd name="connsiteX1" fmla="*/ 2673353 w 8203601"/>
              <a:gd name="connsiteY1" fmla="*/ 124397 h 7429584"/>
              <a:gd name="connsiteX2" fmla="*/ 3206471 w 8203601"/>
              <a:gd name="connsiteY2" fmla="*/ 372268 h 7429584"/>
              <a:gd name="connsiteX3" fmla="*/ 4574143 w 8203601"/>
              <a:gd name="connsiteY3" fmla="*/ 559106 h 7429584"/>
              <a:gd name="connsiteX4" fmla="*/ 6173495 w 8203601"/>
              <a:gd name="connsiteY4" fmla="*/ 354830 h 7429584"/>
              <a:gd name="connsiteX5" fmla="*/ 7659499 w 8203601"/>
              <a:gd name="connsiteY5" fmla="*/ 1379945 h 7429584"/>
              <a:gd name="connsiteX6" fmla="*/ 8202583 w 8203601"/>
              <a:gd name="connsiteY6" fmla="*/ 4184997 h 7429584"/>
              <a:gd name="connsiteX7" fmla="*/ 6756439 w 8203601"/>
              <a:gd name="connsiteY7" fmla="*/ 6912823 h 7429584"/>
              <a:gd name="connsiteX8" fmla="*/ 3474275 w 8203601"/>
              <a:gd name="connsiteY8" fmla="*/ 6929016 h 7429584"/>
              <a:gd name="connsiteX9" fmla="*/ 367743 w 8203601"/>
              <a:gd name="connsiteY9" fmla="*/ 3679291 h 7429584"/>
              <a:gd name="connsiteX10" fmla="*/ 1162437 w 8203601"/>
              <a:gd name="connsiteY10" fmla="*/ 313726 h 7429584"/>
              <a:gd name="connsiteX11" fmla="*/ 2079901 w 8203601"/>
              <a:gd name="connsiteY11" fmla="*/ 713 h 74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03601" h="7429584">
                <a:moveTo>
                  <a:pt x="2079901" y="713"/>
                </a:moveTo>
                <a:cubicBezTo>
                  <a:pt x="2274391" y="6690"/>
                  <a:pt x="2473433" y="50130"/>
                  <a:pt x="2673353" y="124397"/>
                </a:cubicBezTo>
                <a:cubicBezTo>
                  <a:pt x="2857703" y="191659"/>
                  <a:pt x="3044543" y="266394"/>
                  <a:pt x="3206471" y="372268"/>
                </a:cubicBezTo>
                <a:cubicBezTo>
                  <a:pt x="3637449" y="658752"/>
                  <a:pt x="4082129" y="662489"/>
                  <a:pt x="4574143" y="559106"/>
                </a:cubicBezTo>
                <a:cubicBezTo>
                  <a:pt x="5098541" y="447004"/>
                  <a:pt x="5639133" y="353585"/>
                  <a:pt x="6173495" y="354830"/>
                </a:cubicBezTo>
                <a:cubicBezTo>
                  <a:pt x="6868543" y="356076"/>
                  <a:pt x="7348099" y="764627"/>
                  <a:pt x="7659499" y="1379945"/>
                </a:cubicBezTo>
                <a:cubicBezTo>
                  <a:pt x="7988339" y="2031385"/>
                  <a:pt x="8200091" y="2997957"/>
                  <a:pt x="8202583" y="4184997"/>
                </a:cubicBezTo>
                <a:cubicBezTo>
                  <a:pt x="8226249" y="5171499"/>
                  <a:pt x="7840111" y="6219034"/>
                  <a:pt x="6756439" y="6912823"/>
                </a:cubicBezTo>
                <a:cubicBezTo>
                  <a:pt x="5672763" y="7607858"/>
                  <a:pt x="4536775" y="7590420"/>
                  <a:pt x="3474275" y="6929016"/>
                </a:cubicBezTo>
                <a:cubicBezTo>
                  <a:pt x="2171375" y="6119387"/>
                  <a:pt x="1120087" y="5020783"/>
                  <a:pt x="367743" y="3679291"/>
                </a:cubicBezTo>
                <a:cubicBezTo>
                  <a:pt x="-365917" y="2373920"/>
                  <a:pt x="48868" y="1218019"/>
                  <a:pt x="1162437" y="313726"/>
                </a:cubicBezTo>
                <a:cubicBezTo>
                  <a:pt x="1444255" y="84850"/>
                  <a:pt x="1755753" y="-9250"/>
                  <a:pt x="2079901" y="713"/>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8" name="Picture Placeholder 7">
            <a:extLst>
              <a:ext uri="{FF2B5EF4-FFF2-40B4-BE49-F238E27FC236}">
                <a16:creationId xmlns:a16="http://schemas.microsoft.com/office/drawing/2014/main" xmlns="" id="{626D3B06-2AD3-44BB-B730-2EE72BAEC789}"/>
              </a:ext>
            </a:extLst>
          </p:cNvPr>
          <p:cNvSpPr>
            <a:spLocks noGrp="1"/>
          </p:cNvSpPr>
          <p:nvPr>
            <p:ph type="pic" sz="quarter" idx="11"/>
          </p:nvPr>
        </p:nvSpPr>
        <p:spPr>
          <a:xfrm>
            <a:off x="5776533" y="3357693"/>
            <a:ext cx="3285849" cy="2874487"/>
          </a:xfrm>
          <a:custGeom>
            <a:avLst/>
            <a:gdLst>
              <a:gd name="connsiteX0" fmla="*/ 1226155 w 6569986"/>
              <a:gd name="connsiteY0" fmla="*/ 90 h 5748973"/>
              <a:gd name="connsiteX1" fmla="*/ 1341145 w 6569986"/>
              <a:gd name="connsiteY1" fmla="*/ 3086 h 5748973"/>
              <a:gd name="connsiteX2" fmla="*/ 3153428 w 6569986"/>
              <a:gd name="connsiteY2" fmla="*/ 521223 h 5748973"/>
              <a:gd name="connsiteX3" fmla="*/ 5138844 w 6569986"/>
              <a:gd name="connsiteY3" fmla="*/ 1505185 h 5748973"/>
              <a:gd name="connsiteX4" fmla="*/ 6507710 w 6569986"/>
              <a:gd name="connsiteY4" fmla="*/ 3210303 h 5748973"/>
              <a:gd name="connsiteX5" fmla="*/ 6569986 w 6569986"/>
              <a:gd name="connsiteY5" fmla="*/ 3673637 h 5748973"/>
              <a:gd name="connsiteX6" fmla="*/ 5522474 w 6569986"/>
              <a:gd name="connsiteY6" fmla="*/ 5583020 h 5748973"/>
              <a:gd name="connsiteX7" fmla="*/ 3762505 w 6569986"/>
              <a:gd name="connsiteY7" fmla="*/ 5107231 h 5748973"/>
              <a:gd name="connsiteX8" fmla="*/ 2652715 w 6569986"/>
              <a:gd name="connsiteY8" fmla="*/ 4516854 h 5748973"/>
              <a:gd name="connsiteX9" fmla="*/ 1398441 w 6569986"/>
              <a:gd name="connsiteY9" fmla="*/ 4865600 h 5748973"/>
              <a:gd name="connsiteX10" fmla="*/ 577620 w 6569986"/>
              <a:gd name="connsiteY10" fmla="*/ 5046201 h 5748973"/>
              <a:gd name="connsiteX11" fmla="*/ 33312 w 6569986"/>
              <a:gd name="connsiteY11" fmla="*/ 3843027 h 5748973"/>
              <a:gd name="connsiteX12" fmla="*/ 292388 w 6569986"/>
              <a:gd name="connsiteY12" fmla="*/ 3146781 h 5748973"/>
              <a:gd name="connsiteX13" fmla="*/ 545235 w 6569986"/>
              <a:gd name="connsiteY13" fmla="*/ 902352 h 5748973"/>
              <a:gd name="connsiteX14" fmla="*/ 1226155 w 6569986"/>
              <a:gd name="connsiteY14" fmla="*/ 90 h 574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69986" h="5748973">
                <a:moveTo>
                  <a:pt x="1226155" y="90"/>
                </a:moveTo>
                <a:cubicBezTo>
                  <a:pt x="1263181" y="-319"/>
                  <a:pt x="1301521" y="673"/>
                  <a:pt x="1341145" y="3086"/>
                </a:cubicBezTo>
                <a:cubicBezTo>
                  <a:pt x="1985097" y="42943"/>
                  <a:pt x="2579227" y="257173"/>
                  <a:pt x="3153428" y="521223"/>
                </a:cubicBezTo>
                <a:cubicBezTo>
                  <a:pt x="3824783" y="828867"/>
                  <a:pt x="4486172" y="1160175"/>
                  <a:pt x="5138844" y="1505185"/>
                </a:cubicBezTo>
                <a:cubicBezTo>
                  <a:pt x="5833864" y="1873859"/>
                  <a:pt x="6334578" y="2414415"/>
                  <a:pt x="6507710" y="3210303"/>
                </a:cubicBezTo>
                <a:cubicBezTo>
                  <a:pt x="6541338" y="3368484"/>
                  <a:pt x="6551304" y="3532893"/>
                  <a:pt x="6569986" y="3673637"/>
                </a:cubicBezTo>
                <a:cubicBezTo>
                  <a:pt x="6511446" y="4489453"/>
                  <a:pt x="6259844" y="5179471"/>
                  <a:pt x="5522474" y="5583020"/>
                </a:cubicBezTo>
                <a:cubicBezTo>
                  <a:pt x="4889732" y="5926784"/>
                  <a:pt x="4136172" y="5721273"/>
                  <a:pt x="3762505" y="5107231"/>
                </a:cubicBezTo>
                <a:cubicBezTo>
                  <a:pt x="3503430" y="4681263"/>
                  <a:pt x="3122290" y="4523082"/>
                  <a:pt x="2652715" y="4516854"/>
                </a:cubicBezTo>
                <a:cubicBezTo>
                  <a:pt x="2201824" y="4510627"/>
                  <a:pt x="1784563" y="4618987"/>
                  <a:pt x="1398441" y="4865600"/>
                </a:cubicBezTo>
                <a:cubicBezTo>
                  <a:pt x="1154312" y="5021290"/>
                  <a:pt x="900219" y="5302778"/>
                  <a:pt x="577620" y="5046201"/>
                </a:cubicBezTo>
                <a:cubicBezTo>
                  <a:pt x="79398" y="4651371"/>
                  <a:pt x="-76297" y="4312589"/>
                  <a:pt x="33312" y="3843027"/>
                </a:cubicBezTo>
                <a:cubicBezTo>
                  <a:pt x="88116" y="3603887"/>
                  <a:pt x="190252" y="3372221"/>
                  <a:pt x="292388" y="3146781"/>
                </a:cubicBezTo>
                <a:cubicBezTo>
                  <a:pt x="619969" y="2424379"/>
                  <a:pt x="729578" y="1685785"/>
                  <a:pt x="545235" y="902352"/>
                </a:cubicBezTo>
                <a:cubicBezTo>
                  <a:pt x="410949" y="327856"/>
                  <a:pt x="670764" y="6234"/>
                  <a:pt x="1226155" y="90"/>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2740214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duction Slide 08">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xmlns="" id="{B25CD0F0-47EC-4820-9ED8-7E4D732AAEA6}"/>
              </a:ext>
            </a:extLst>
          </p:cNvPr>
          <p:cNvSpPr>
            <a:spLocks noGrp="1"/>
          </p:cNvSpPr>
          <p:nvPr>
            <p:ph type="pic" sz="quarter" idx="10"/>
          </p:nvPr>
        </p:nvSpPr>
        <p:spPr>
          <a:xfrm>
            <a:off x="754525" y="491112"/>
            <a:ext cx="5925283" cy="5875153"/>
          </a:xfrm>
          <a:custGeom>
            <a:avLst/>
            <a:gdLst>
              <a:gd name="connsiteX0" fmla="*/ 718747 w 11847479"/>
              <a:gd name="connsiteY0" fmla="*/ 0 h 11750306"/>
              <a:gd name="connsiteX1" fmla="*/ 11128733 w 11847479"/>
              <a:gd name="connsiteY1" fmla="*/ 0 h 11750306"/>
              <a:gd name="connsiteX2" fmla="*/ 11847479 w 11847479"/>
              <a:gd name="connsiteY2" fmla="*/ 718746 h 11750306"/>
              <a:gd name="connsiteX3" fmla="*/ 11847479 w 11847479"/>
              <a:gd name="connsiteY3" fmla="*/ 11031560 h 11750306"/>
              <a:gd name="connsiteX4" fmla="*/ 11128733 w 11847479"/>
              <a:gd name="connsiteY4" fmla="*/ 11750306 h 11750306"/>
              <a:gd name="connsiteX5" fmla="*/ 718747 w 11847479"/>
              <a:gd name="connsiteY5" fmla="*/ 11750306 h 11750306"/>
              <a:gd name="connsiteX6" fmla="*/ 0 w 11847479"/>
              <a:gd name="connsiteY6" fmla="*/ 11031560 h 11750306"/>
              <a:gd name="connsiteX7" fmla="*/ 0 w 11847479"/>
              <a:gd name="connsiteY7" fmla="*/ 718746 h 11750306"/>
              <a:gd name="connsiteX8" fmla="*/ 718747 w 11847479"/>
              <a:gd name="connsiteY8" fmla="*/ 0 h 117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47479" h="11750306">
                <a:moveTo>
                  <a:pt x="718747" y="0"/>
                </a:moveTo>
                <a:lnTo>
                  <a:pt x="11128733" y="0"/>
                </a:lnTo>
                <a:cubicBezTo>
                  <a:pt x="11526099" y="0"/>
                  <a:pt x="11847479" y="321380"/>
                  <a:pt x="11847479" y="718746"/>
                </a:cubicBezTo>
                <a:lnTo>
                  <a:pt x="11847479" y="11031560"/>
                </a:lnTo>
                <a:cubicBezTo>
                  <a:pt x="11847479" y="11428926"/>
                  <a:pt x="11526099" y="11750306"/>
                  <a:pt x="11128733" y="11750306"/>
                </a:cubicBezTo>
                <a:lnTo>
                  <a:pt x="718747" y="11750306"/>
                </a:lnTo>
                <a:cubicBezTo>
                  <a:pt x="321381" y="11750306"/>
                  <a:pt x="0" y="11428926"/>
                  <a:pt x="0" y="11031560"/>
                </a:cubicBezTo>
                <a:lnTo>
                  <a:pt x="0" y="718746"/>
                </a:lnTo>
                <a:cubicBezTo>
                  <a:pt x="0" y="321380"/>
                  <a:pt x="321381" y="0"/>
                  <a:pt x="718747" y="0"/>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10" name="Picture Placeholder 9">
            <a:extLst>
              <a:ext uri="{FF2B5EF4-FFF2-40B4-BE49-F238E27FC236}">
                <a16:creationId xmlns:a16="http://schemas.microsoft.com/office/drawing/2014/main" xmlns="" id="{5CA141BB-D030-40F5-BA68-231341C94B47}"/>
              </a:ext>
            </a:extLst>
          </p:cNvPr>
          <p:cNvSpPr>
            <a:spLocks noGrp="1"/>
          </p:cNvSpPr>
          <p:nvPr>
            <p:ph type="pic" sz="quarter" idx="11"/>
          </p:nvPr>
        </p:nvSpPr>
        <p:spPr>
          <a:xfrm>
            <a:off x="2432057" y="1589675"/>
            <a:ext cx="2569231" cy="3677803"/>
          </a:xfrm>
          <a:custGeom>
            <a:avLst/>
            <a:gdLst>
              <a:gd name="connsiteX0" fmla="*/ 2576344 w 5137124"/>
              <a:gd name="connsiteY0" fmla="*/ 21 h 7355605"/>
              <a:gd name="connsiteX1" fmla="*/ 5110969 w 5137124"/>
              <a:gd name="connsiteY1" fmla="*/ 2195164 h 7355605"/>
              <a:gd name="connsiteX2" fmla="*/ 5134633 w 5137124"/>
              <a:gd name="connsiteY2" fmla="*/ 2606206 h 7355605"/>
              <a:gd name="connsiteX3" fmla="*/ 5137124 w 5137124"/>
              <a:gd name="connsiteY3" fmla="*/ 7228556 h 7355605"/>
              <a:gd name="connsiteX4" fmla="*/ 5137124 w 5137124"/>
              <a:gd name="connsiteY4" fmla="*/ 7355605 h 7355605"/>
              <a:gd name="connsiteX5" fmla="*/ 6956 w 5137124"/>
              <a:gd name="connsiteY5" fmla="*/ 7355605 h 7355605"/>
              <a:gd name="connsiteX6" fmla="*/ 1974 w 5137124"/>
              <a:gd name="connsiteY6" fmla="*/ 7228556 h 7355605"/>
              <a:gd name="connsiteX7" fmla="*/ 1974 w 5137124"/>
              <a:gd name="connsiteY7" fmla="*/ 2568839 h 7355605"/>
              <a:gd name="connsiteX8" fmla="*/ 2008457 w 5137124"/>
              <a:gd name="connsiteY8" fmla="*/ 62730 h 7355605"/>
              <a:gd name="connsiteX9" fmla="*/ 2576344 w 5137124"/>
              <a:gd name="connsiteY9" fmla="*/ 21 h 735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7124" h="7355605">
                <a:moveTo>
                  <a:pt x="2576344" y="21"/>
                </a:moveTo>
                <a:cubicBezTo>
                  <a:pt x="3870909" y="-5037"/>
                  <a:pt x="4922433" y="947248"/>
                  <a:pt x="5110969" y="2195164"/>
                </a:cubicBezTo>
                <a:cubicBezTo>
                  <a:pt x="5132142" y="2330933"/>
                  <a:pt x="5134633" y="2469192"/>
                  <a:pt x="5134633" y="2606206"/>
                </a:cubicBezTo>
                <a:cubicBezTo>
                  <a:pt x="5137124" y="4146989"/>
                  <a:pt x="5137124" y="5687773"/>
                  <a:pt x="5137124" y="7228556"/>
                </a:cubicBezTo>
                <a:cubicBezTo>
                  <a:pt x="5137124" y="7265923"/>
                  <a:pt x="5137124" y="7302045"/>
                  <a:pt x="5137124" y="7355605"/>
                </a:cubicBezTo>
                <a:lnTo>
                  <a:pt x="6956" y="7355605"/>
                </a:lnTo>
                <a:cubicBezTo>
                  <a:pt x="4465" y="7308273"/>
                  <a:pt x="1974" y="7268415"/>
                  <a:pt x="1974" y="7228556"/>
                </a:cubicBezTo>
                <a:cubicBezTo>
                  <a:pt x="729" y="5675317"/>
                  <a:pt x="-1762" y="4122078"/>
                  <a:pt x="1974" y="2568839"/>
                </a:cubicBezTo>
                <a:cubicBezTo>
                  <a:pt x="4465" y="1358134"/>
                  <a:pt x="826488" y="316829"/>
                  <a:pt x="2008457" y="62730"/>
                </a:cubicBezTo>
                <a:cubicBezTo>
                  <a:pt x="2201508" y="21003"/>
                  <a:pt x="2391406" y="743"/>
                  <a:pt x="2576344" y="21"/>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25977274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troduction Slide 09">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80105C2A-B97B-4D55-A516-7F7B1AB0EFC1}"/>
              </a:ext>
            </a:extLst>
          </p:cNvPr>
          <p:cNvSpPr>
            <a:spLocks noGrp="1"/>
          </p:cNvSpPr>
          <p:nvPr>
            <p:ph type="pic" sz="quarter" idx="10"/>
          </p:nvPr>
        </p:nvSpPr>
        <p:spPr>
          <a:xfrm>
            <a:off x="1152013" y="1193428"/>
            <a:ext cx="4330894" cy="4471147"/>
          </a:xfrm>
          <a:custGeom>
            <a:avLst/>
            <a:gdLst>
              <a:gd name="connsiteX0" fmla="*/ 4332288 w 8659533"/>
              <a:gd name="connsiteY0" fmla="*/ 0 h 8942293"/>
              <a:gd name="connsiteX1" fmla="*/ 5008656 w 8659533"/>
              <a:gd name="connsiteY1" fmla="*/ 540599 h 8942293"/>
              <a:gd name="connsiteX2" fmla="*/ 5419708 w 8659533"/>
              <a:gd name="connsiteY2" fmla="*/ 637757 h 8942293"/>
              <a:gd name="connsiteX3" fmla="*/ 6272952 w 8659533"/>
              <a:gd name="connsiteY3" fmla="*/ 439703 h 8942293"/>
              <a:gd name="connsiteX4" fmla="*/ 6647882 w 8659533"/>
              <a:gd name="connsiteY4" fmla="*/ 1230671 h 8942293"/>
              <a:gd name="connsiteX5" fmla="*/ 6980460 w 8659533"/>
              <a:gd name="connsiteY5" fmla="*/ 1493497 h 8942293"/>
              <a:gd name="connsiteX6" fmla="*/ 7826231 w 8659533"/>
              <a:gd name="connsiteY6" fmla="*/ 1682830 h 8942293"/>
              <a:gd name="connsiteX7" fmla="*/ 7822494 w 8659533"/>
              <a:gd name="connsiteY7" fmla="*/ 2592132 h 8942293"/>
              <a:gd name="connsiteX8" fmla="*/ 7981933 w 8659533"/>
              <a:gd name="connsiteY8" fmla="*/ 2913501 h 8942293"/>
              <a:gd name="connsiteX9" fmla="*/ 8558651 w 8659533"/>
              <a:gd name="connsiteY9" fmla="*/ 3363169 h 8942293"/>
              <a:gd name="connsiteX10" fmla="*/ 8618441 w 8659533"/>
              <a:gd name="connsiteY10" fmla="*/ 3637205 h 8942293"/>
              <a:gd name="connsiteX11" fmla="*/ 8270915 w 8659533"/>
              <a:gd name="connsiteY11" fmla="*/ 4362155 h 8942293"/>
              <a:gd name="connsiteX12" fmla="*/ 8270915 w 8659533"/>
              <a:gd name="connsiteY12" fmla="*/ 4581384 h 8942293"/>
              <a:gd name="connsiteX13" fmla="*/ 8625914 w 8659533"/>
              <a:gd name="connsiteY13" fmla="*/ 5323772 h 8942293"/>
              <a:gd name="connsiteX14" fmla="*/ 8573599 w 8659533"/>
              <a:gd name="connsiteY14" fmla="*/ 5569159 h 8942293"/>
              <a:gd name="connsiteX15" fmla="*/ 7966986 w 8659533"/>
              <a:gd name="connsiteY15" fmla="*/ 6042494 h 8942293"/>
              <a:gd name="connsiteX16" fmla="*/ 7823740 w 8659533"/>
              <a:gd name="connsiteY16" fmla="*/ 6350161 h 8942293"/>
              <a:gd name="connsiteX17" fmla="*/ 7829968 w 8659533"/>
              <a:gd name="connsiteY17" fmla="*/ 7081339 h 8942293"/>
              <a:gd name="connsiteX18" fmla="*/ 7645618 w 8659533"/>
              <a:gd name="connsiteY18" fmla="*/ 7308042 h 8942293"/>
              <a:gd name="connsiteX19" fmla="*/ 6948074 w 8659533"/>
              <a:gd name="connsiteY19" fmla="*/ 7460007 h 8942293"/>
              <a:gd name="connsiteX20" fmla="*/ 6659092 w 8659533"/>
              <a:gd name="connsiteY20" fmla="*/ 7695429 h 8942293"/>
              <a:gd name="connsiteX21" fmla="*/ 6330250 w 8659533"/>
              <a:gd name="connsiteY21" fmla="*/ 8389239 h 8942293"/>
              <a:gd name="connsiteX22" fmla="*/ 6145900 w 8659533"/>
              <a:gd name="connsiteY22" fmla="*/ 8478923 h 8942293"/>
              <a:gd name="connsiteX23" fmla="*/ 5326287 w 8659533"/>
              <a:gd name="connsiteY23" fmla="*/ 8292081 h 8942293"/>
              <a:gd name="connsiteX24" fmla="*/ 5097095 w 8659533"/>
              <a:gd name="connsiteY24" fmla="*/ 8343151 h 8942293"/>
              <a:gd name="connsiteX25" fmla="*/ 4331043 w 8659533"/>
              <a:gd name="connsiteY25" fmla="*/ 8942293 h 8942293"/>
              <a:gd name="connsiteX26" fmla="*/ 3603605 w 8659533"/>
              <a:gd name="connsiteY26" fmla="*/ 8363081 h 8942293"/>
              <a:gd name="connsiteX27" fmla="*/ 3305904 w 8659533"/>
              <a:gd name="connsiteY27" fmla="*/ 8293326 h 8942293"/>
              <a:gd name="connsiteX28" fmla="*/ 2539852 w 8659533"/>
              <a:gd name="connsiteY28" fmla="*/ 8473941 h 8942293"/>
              <a:gd name="connsiteX29" fmla="*/ 2320624 w 8659533"/>
              <a:gd name="connsiteY29" fmla="*/ 8361835 h 8942293"/>
              <a:gd name="connsiteX30" fmla="*/ 1968116 w 8659533"/>
              <a:gd name="connsiteY30" fmla="*/ 7638131 h 8942293"/>
              <a:gd name="connsiteX31" fmla="*/ 1773800 w 8659533"/>
              <a:gd name="connsiteY31" fmla="*/ 7479937 h 8942293"/>
              <a:gd name="connsiteX32" fmla="*/ 971626 w 8659533"/>
              <a:gd name="connsiteY32" fmla="*/ 7294340 h 8942293"/>
              <a:gd name="connsiteX33" fmla="*/ 829626 w 8659533"/>
              <a:gd name="connsiteY33" fmla="*/ 7109989 h 8942293"/>
              <a:gd name="connsiteX34" fmla="*/ 827135 w 8659533"/>
              <a:gd name="connsiteY34" fmla="*/ 6286635 h 8942293"/>
              <a:gd name="connsiteX35" fmla="*/ 726240 w 8659533"/>
              <a:gd name="connsiteY35" fmla="*/ 6074880 h 8942293"/>
              <a:gd name="connsiteX36" fmla="*/ 82259 w 8659533"/>
              <a:gd name="connsiteY36" fmla="*/ 5561685 h 8942293"/>
              <a:gd name="connsiteX37" fmla="*/ 31188 w 8659533"/>
              <a:gd name="connsiteY37" fmla="*/ 5333737 h 8942293"/>
              <a:gd name="connsiteX38" fmla="*/ 379960 w 8659533"/>
              <a:gd name="connsiteY38" fmla="*/ 4608788 h 8942293"/>
              <a:gd name="connsiteX39" fmla="*/ 381206 w 8659533"/>
              <a:gd name="connsiteY39" fmla="*/ 4339734 h 8942293"/>
              <a:gd name="connsiteX40" fmla="*/ 41154 w 8659533"/>
              <a:gd name="connsiteY40" fmla="*/ 3630977 h 8942293"/>
              <a:gd name="connsiteX41" fmla="*/ 107171 w 8659533"/>
              <a:gd name="connsiteY41" fmla="*/ 3363169 h 8942293"/>
              <a:gd name="connsiteX42" fmla="*/ 698837 w 8659533"/>
              <a:gd name="connsiteY42" fmla="*/ 2899799 h 8942293"/>
              <a:gd name="connsiteX43" fmla="*/ 833363 w 8659533"/>
              <a:gd name="connsiteY43" fmla="*/ 2607079 h 8942293"/>
              <a:gd name="connsiteX44" fmla="*/ 832117 w 8659533"/>
              <a:gd name="connsiteY44" fmla="*/ 1687813 h 8942293"/>
              <a:gd name="connsiteX45" fmla="*/ 1751379 w 8659533"/>
              <a:gd name="connsiteY45" fmla="*/ 1474812 h 8942293"/>
              <a:gd name="connsiteX46" fmla="*/ 1989291 w 8659533"/>
              <a:gd name="connsiteY46" fmla="*/ 1280496 h 8942293"/>
              <a:gd name="connsiteX47" fmla="*/ 2389133 w 8659533"/>
              <a:gd name="connsiteY47" fmla="*/ 439703 h 8942293"/>
              <a:gd name="connsiteX48" fmla="*/ 3279746 w 8659533"/>
              <a:gd name="connsiteY48" fmla="*/ 645231 h 8942293"/>
              <a:gd name="connsiteX49" fmla="*/ 3612324 w 8659533"/>
              <a:gd name="connsiteY49" fmla="*/ 575476 h 8942293"/>
              <a:gd name="connsiteX50" fmla="*/ 4332288 w 8659533"/>
              <a:gd name="connsiteY50" fmla="*/ 0 h 894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659533" h="8942293">
                <a:moveTo>
                  <a:pt x="4332288" y="0"/>
                </a:moveTo>
                <a:cubicBezTo>
                  <a:pt x="4561481" y="181861"/>
                  <a:pt x="4793165" y="352510"/>
                  <a:pt x="5008656" y="540599"/>
                </a:cubicBezTo>
                <a:cubicBezTo>
                  <a:pt x="5135709" y="652704"/>
                  <a:pt x="5254042" y="686336"/>
                  <a:pt x="5419708" y="637757"/>
                </a:cubicBezTo>
                <a:cubicBezTo>
                  <a:pt x="5694989" y="559283"/>
                  <a:pt x="5976497" y="506967"/>
                  <a:pt x="6272952" y="439703"/>
                </a:cubicBezTo>
                <a:cubicBezTo>
                  <a:pt x="6400005" y="703774"/>
                  <a:pt x="6537022" y="961618"/>
                  <a:pt x="6647882" y="1230671"/>
                </a:cubicBezTo>
                <a:cubicBezTo>
                  <a:pt x="6715145" y="1391356"/>
                  <a:pt x="6817285" y="1462356"/>
                  <a:pt x="6980460" y="1493497"/>
                </a:cubicBezTo>
                <a:cubicBezTo>
                  <a:pt x="7260723" y="1545812"/>
                  <a:pt x="7537249" y="1616813"/>
                  <a:pt x="7826231" y="1682830"/>
                </a:cubicBezTo>
                <a:cubicBezTo>
                  <a:pt x="7826231" y="1995481"/>
                  <a:pt x="7834950" y="2294429"/>
                  <a:pt x="7822494" y="2592132"/>
                </a:cubicBezTo>
                <a:cubicBezTo>
                  <a:pt x="7816266" y="2737869"/>
                  <a:pt x="7868582" y="2830045"/>
                  <a:pt x="7981933" y="2913501"/>
                </a:cubicBezTo>
                <a:cubicBezTo>
                  <a:pt x="8177494" y="3057993"/>
                  <a:pt x="8360599" y="3222414"/>
                  <a:pt x="8558651" y="3363169"/>
                </a:cubicBezTo>
                <a:cubicBezTo>
                  <a:pt x="8674493" y="3445380"/>
                  <a:pt x="8680721" y="3520117"/>
                  <a:pt x="8618441" y="3637205"/>
                </a:cubicBezTo>
                <a:cubicBezTo>
                  <a:pt x="8493880" y="3875118"/>
                  <a:pt x="8376792" y="4118014"/>
                  <a:pt x="8270915" y="4362155"/>
                </a:cubicBezTo>
                <a:cubicBezTo>
                  <a:pt x="8243512" y="4425682"/>
                  <a:pt x="8242266" y="4519103"/>
                  <a:pt x="8270915" y="4581384"/>
                </a:cubicBezTo>
                <a:cubicBezTo>
                  <a:pt x="8380529" y="4831753"/>
                  <a:pt x="8501353" y="5078386"/>
                  <a:pt x="8625914" y="5323772"/>
                </a:cubicBezTo>
                <a:cubicBezTo>
                  <a:pt x="8678230" y="5427159"/>
                  <a:pt x="8675739" y="5494422"/>
                  <a:pt x="8573599" y="5569159"/>
                </a:cubicBezTo>
                <a:cubicBezTo>
                  <a:pt x="8366827" y="5719879"/>
                  <a:pt x="8176248" y="5894266"/>
                  <a:pt x="7966986" y="6042494"/>
                </a:cubicBezTo>
                <a:cubicBezTo>
                  <a:pt x="7852389" y="6123459"/>
                  <a:pt x="7818758" y="6215635"/>
                  <a:pt x="7823740" y="6350161"/>
                </a:cubicBezTo>
                <a:cubicBezTo>
                  <a:pt x="7833705" y="6594303"/>
                  <a:pt x="7815020" y="6839689"/>
                  <a:pt x="7829968" y="7081339"/>
                </a:cubicBezTo>
                <a:cubicBezTo>
                  <a:pt x="7839933" y="7230813"/>
                  <a:pt x="7778898" y="7281884"/>
                  <a:pt x="7645618" y="7308042"/>
                </a:cubicBezTo>
                <a:cubicBezTo>
                  <a:pt x="7411442" y="7352884"/>
                  <a:pt x="7182250" y="7421393"/>
                  <a:pt x="6948074" y="7460007"/>
                </a:cubicBezTo>
                <a:cubicBezTo>
                  <a:pt x="6797356" y="7484919"/>
                  <a:pt x="6716390" y="7558411"/>
                  <a:pt x="6659092" y="7695429"/>
                </a:cubicBezTo>
                <a:cubicBezTo>
                  <a:pt x="6558198" y="7930851"/>
                  <a:pt x="6434882" y="8156308"/>
                  <a:pt x="6330250" y="8389239"/>
                </a:cubicBezTo>
                <a:cubicBezTo>
                  <a:pt x="6289146" y="8480169"/>
                  <a:pt x="6240566" y="8502590"/>
                  <a:pt x="6145900" y="8478923"/>
                </a:cubicBezTo>
                <a:cubicBezTo>
                  <a:pt x="5874357" y="8411660"/>
                  <a:pt x="5601568" y="8344397"/>
                  <a:pt x="5326287" y="8292081"/>
                </a:cubicBezTo>
                <a:cubicBezTo>
                  <a:pt x="5254042" y="8278379"/>
                  <a:pt x="5156884" y="8300799"/>
                  <a:pt x="5097095" y="8343151"/>
                </a:cubicBezTo>
                <a:cubicBezTo>
                  <a:pt x="4842990" y="8531239"/>
                  <a:pt x="4597604" y="8733029"/>
                  <a:pt x="4331043" y="8942293"/>
                </a:cubicBezTo>
                <a:cubicBezTo>
                  <a:pt x="4080675" y="8744240"/>
                  <a:pt x="3840271" y="8556151"/>
                  <a:pt x="3603605" y="8363081"/>
                </a:cubicBezTo>
                <a:cubicBezTo>
                  <a:pt x="3512675" y="8288343"/>
                  <a:pt x="3427974" y="8258449"/>
                  <a:pt x="3305904" y="8293326"/>
                </a:cubicBezTo>
                <a:cubicBezTo>
                  <a:pt x="3054290" y="8364326"/>
                  <a:pt x="2792711" y="8404186"/>
                  <a:pt x="2539852" y="8473941"/>
                </a:cubicBezTo>
                <a:cubicBezTo>
                  <a:pt x="2415291" y="8508818"/>
                  <a:pt x="2367957" y="8467712"/>
                  <a:pt x="2320624" y="8361835"/>
                </a:cubicBezTo>
                <a:cubicBezTo>
                  <a:pt x="2211010" y="8117694"/>
                  <a:pt x="2096414" y="7873553"/>
                  <a:pt x="1968116" y="7638131"/>
                </a:cubicBezTo>
                <a:cubicBezTo>
                  <a:pt x="1929502" y="7568376"/>
                  <a:pt x="1848537" y="7501113"/>
                  <a:pt x="1773800" y="7479937"/>
                </a:cubicBezTo>
                <a:cubicBezTo>
                  <a:pt x="1509731" y="7405200"/>
                  <a:pt x="1241924" y="7344165"/>
                  <a:pt x="971626" y="7294340"/>
                </a:cubicBezTo>
                <a:cubicBezTo>
                  <a:pt x="853293" y="7271919"/>
                  <a:pt x="827135" y="7219603"/>
                  <a:pt x="829626" y="7109989"/>
                </a:cubicBezTo>
                <a:cubicBezTo>
                  <a:pt x="835854" y="6837199"/>
                  <a:pt x="838345" y="6560671"/>
                  <a:pt x="827135" y="6286635"/>
                </a:cubicBezTo>
                <a:cubicBezTo>
                  <a:pt x="824644" y="6214389"/>
                  <a:pt x="781047" y="6123459"/>
                  <a:pt x="726240" y="6074880"/>
                </a:cubicBezTo>
                <a:cubicBezTo>
                  <a:pt x="518223" y="5895511"/>
                  <a:pt x="301486" y="5726107"/>
                  <a:pt x="82259" y="5561685"/>
                </a:cubicBezTo>
                <a:cubicBezTo>
                  <a:pt x="-9917" y="5493176"/>
                  <a:pt x="-21127" y="5433387"/>
                  <a:pt x="31188" y="5333737"/>
                </a:cubicBezTo>
                <a:cubicBezTo>
                  <a:pt x="155750" y="5095824"/>
                  <a:pt x="276574" y="4855420"/>
                  <a:pt x="379960" y="4608788"/>
                </a:cubicBezTo>
                <a:cubicBezTo>
                  <a:pt x="412346" y="4530314"/>
                  <a:pt x="413592" y="4418208"/>
                  <a:pt x="381206" y="4339734"/>
                </a:cubicBezTo>
                <a:cubicBezTo>
                  <a:pt x="281557" y="4098084"/>
                  <a:pt x="166960" y="3861417"/>
                  <a:pt x="41154" y="3630977"/>
                </a:cubicBezTo>
                <a:cubicBezTo>
                  <a:pt x="-27355" y="3506415"/>
                  <a:pt x="48" y="3441643"/>
                  <a:pt x="107171" y="3363169"/>
                </a:cubicBezTo>
                <a:cubicBezTo>
                  <a:pt x="308960" y="3214941"/>
                  <a:pt x="495802" y="3046782"/>
                  <a:pt x="698837" y="2899799"/>
                </a:cubicBezTo>
                <a:cubicBezTo>
                  <a:pt x="805960" y="2822571"/>
                  <a:pt x="838345" y="2734132"/>
                  <a:pt x="833363" y="2607079"/>
                </a:cubicBezTo>
                <a:cubicBezTo>
                  <a:pt x="825889" y="2308131"/>
                  <a:pt x="832117" y="2009182"/>
                  <a:pt x="832117" y="1687813"/>
                </a:cubicBezTo>
                <a:cubicBezTo>
                  <a:pt x="1139784" y="1614321"/>
                  <a:pt x="1443713" y="1533356"/>
                  <a:pt x="1751379" y="1474812"/>
                </a:cubicBezTo>
                <a:cubicBezTo>
                  <a:pt x="1877186" y="1449900"/>
                  <a:pt x="1940712" y="1387619"/>
                  <a:pt x="1989291" y="1280496"/>
                </a:cubicBezTo>
                <a:cubicBezTo>
                  <a:pt x="2116344" y="1003969"/>
                  <a:pt x="2250870" y="731178"/>
                  <a:pt x="2389133" y="439703"/>
                </a:cubicBezTo>
                <a:cubicBezTo>
                  <a:pt x="2689325" y="508213"/>
                  <a:pt x="2985781" y="572985"/>
                  <a:pt x="3279746" y="645231"/>
                </a:cubicBezTo>
                <a:cubicBezTo>
                  <a:pt x="3406798" y="677616"/>
                  <a:pt x="3505202" y="668897"/>
                  <a:pt x="3612324" y="575476"/>
                </a:cubicBezTo>
                <a:cubicBezTo>
                  <a:pt x="3841517" y="376177"/>
                  <a:pt x="4086903" y="194317"/>
                  <a:pt x="4332288" y="0"/>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36417011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troduction Slide 10">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06A715BD-D552-4DAA-A890-B2890D1C807A}"/>
              </a:ext>
            </a:extLst>
          </p:cNvPr>
          <p:cNvSpPr>
            <a:spLocks noGrp="1"/>
          </p:cNvSpPr>
          <p:nvPr>
            <p:ph type="pic" sz="quarter" idx="10"/>
          </p:nvPr>
        </p:nvSpPr>
        <p:spPr>
          <a:xfrm>
            <a:off x="2904698" y="667702"/>
            <a:ext cx="3641774" cy="3939191"/>
          </a:xfrm>
          <a:custGeom>
            <a:avLst/>
            <a:gdLst>
              <a:gd name="connsiteX0" fmla="*/ 3640826 w 7281652"/>
              <a:gd name="connsiteY0" fmla="*/ 0 h 7878382"/>
              <a:gd name="connsiteX1" fmla="*/ 7281652 w 7281652"/>
              <a:gd name="connsiteY1" fmla="*/ 3639626 h 7878382"/>
              <a:gd name="connsiteX2" fmla="*/ 7281652 w 7281652"/>
              <a:gd name="connsiteY2" fmla="*/ 7878382 h 7878382"/>
              <a:gd name="connsiteX3" fmla="*/ 0 w 7281652"/>
              <a:gd name="connsiteY3" fmla="*/ 7878382 h 7878382"/>
              <a:gd name="connsiteX4" fmla="*/ 0 w 7281652"/>
              <a:gd name="connsiteY4" fmla="*/ 3639626 h 7878382"/>
              <a:gd name="connsiteX5" fmla="*/ 3640826 w 7281652"/>
              <a:gd name="connsiteY5" fmla="*/ 0 h 787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652" h="7878382">
                <a:moveTo>
                  <a:pt x="3640826" y="0"/>
                </a:moveTo>
                <a:cubicBezTo>
                  <a:pt x="5643717" y="0"/>
                  <a:pt x="7281652" y="1637956"/>
                  <a:pt x="7281652" y="3639626"/>
                </a:cubicBezTo>
                <a:lnTo>
                  <a:pt x="7281652" y="7878382"/>
                </a:lnTo>
                <a:lnTo>
                  <a:pt x="0" y="7878382"/>
                </a:lnTo>
                <a:lnTo>
                  <a:pt x="0" y="3639626"/>
                </a:lnTo>
                <a:cubicBezTo>
                  <a:pt x="0" y="1637956"/>
                  <a:pt x="1639182" y="0"/>
                  <a:pt x="3640826" y="0"/>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4150050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troduction Slide 1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B2222A8B-E9AA-4DAF-94AF-7F28701B2343}"/>
              </a:ext>
            </a:extLst>
          </p:cNvPr>
          <p:cNvSpPr>
            <a:spLocks noGrp="1"/>
          </p:cNvSpPr>
          <p:nvPr>
            <p:ph type="pic" sz="quarter" idx="10"/>
          </p:nvPr>
        </p:nvSpPr>
        <p:spPr>
          <a:xfrm>
            <a:off x="3169715" y="379477"/>
            <a:ext cx="2818457" cy="2635152"/>
          </a:xfrm>
          <a:custGeom>
            <a:avLst/>
            <a:gdLst>
              <a:gd name="connsiteX0" fmla="*/ 0 w 5635446"/>
              <a:gd name="connsiteY0" fmla="*/ 0 h 5270304"/>
              <a:gd name="connsiteX1" fmla="*/ 5635446 w 5635446"/>
              <a:gd name="connsiteY1" fmla="*/ 0 h 5270304"/>
              <a:gd name="connsiteX2" fmla="*/ 5635446 w 5635446"/>
              <a:gd name="connsiteY2" fmla="*/ 5270304 h 5270304"/>
              <a:gd name="connsiteX3" fmla="*/ 0 w 5635446"/>
              <a:gd name="connsiteY3" fmla="*/ 5270304 h 5270304"/>
            </a:gdLst>
            <a:ahLst/>
            <a:cxnLst>
              <a:cxn ang="0">
                <a:pos x="connsiteX0" y="connsiteY0"/>
              </a:cxn>
              <a:cxn ang="0">
                <a:pos x="connsiteX1" y="connsiteY1"/>
              </a:cxn>
              <a:cxn ang="0">
                <a:pos x="connsiteX2" y="connsiteY2"/>
              </a:cxn>
              <a:cxn ang="0">
                <a:pos x="connsiteX3" y="connsiteY3"/>
              </a:cxn>
            </a:cxnLst>
            <a:rect l="l" t="t" r="r" b="b"/>
            <a:pathLst>
              <a:path w="5635446" h="5270304">
                <a:moveTo>
                  <a:pt x="0" y="0"/>
                </a:moveTo>
                <a:lnTo>
                  <a:pt x="5635446" y="0"/>
                </a:lnTo>
                <a:lnTo>
                  <a:pt x="5635446" y="5270304"/>
                </a:lnTo>
                <a:lnTo>
                  <a:pt x="0" y="5270304"/>
                </a:ln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9" name="Picture Placeholder 8">
            <a:extLst>
              <a:ext uri="{FF2B5EF4-FFF2-40B4-BE49-F238E27FC236}">
                <a16:creationId xmlns:a16="http://schemas.microsoft.com/office/drawing/2014/main" xmlns="" id="{5C3928CA-4A01-4CEA-B42D-341C8DBD336A}"/>
              </a:ext>
            </a:extLst>
          </p:cNvPr>
          <p:cNvSpPr>
            <a:spLocks noGrp="1"/>
          </p:cNvSpPr>
          <p:nvPr>
            <p:ph type="pic" sz="quarter" idx="11"/>
          </p:nvPr>
        </p:nvSpPr>
        <p:spPr>
          <a:xfrm>
            <a:off x="5988798" y="3015252"/>
            <a:ext cx="3848736" cy="3466387"/>
          </a:xfrm>
          <a:custGeom>
            <a:avLst/>
            <a:gdLst>
              <a:gd name="connsiteX0" fmla="*/ 0 w 7695468"/>
              <a:gd name="connsiteY0" fmla="*/ 0 h 6932774"/>
              <a:gd name="connsiteX1" fmla="*/ 7695468 w 7695468"/>
              <a:gd name="connsiteY1" fmla="*/ 0 h 6932774"/>
              <a:gd name="connsiteX2" fmla="*/ 7695468 w 7695468"/>
              <a:gd name="connsiteY2" fmla="*/ 6932774 h 6932774"/>
              <a:gd name="connsiteX3" fmla="*/ 0 w 7695468"/>
              <a:gd name="connsiteY3" fmla="*/ 6932774 h 6932774"/>
            </a:gdLst>
            <a:ahLst/>
            <a:cxnLst>
              <a:cxn ang="0">
                <a:pos x="connsiteX0" y="connsiteY0"/>
              </a:cxn>
              <a:cxn ang="0">
                <a:pos x="connsiteX1" y="connsiteY1"/>
              </a:cxn>
              <a:cxn ang="0">
                <a:pos x="connsiteX2" y="connsiteY2"/>
              </a:cxn>
              <a:cxn ang="0">
                <a:pos x="connsiteX3" y="connsiteY3"/>
              </a:cxn>
            </a:cxnLst>
            <a:rect l="l" t="t" r="r" b="b"/>
            <a:pathLst>
              <a:path w="7695468" h="6932774">
                <a:moveTo>
                  <a:pt x="0" y="0"/>
                </a:moveTo>
                <a:lnTo>
                  <a:pt x="7695468" y="0"/>
                </a:lnTo>
                <a:lnTo>
                  <a:pt x="7695468" y="6932774"/>
                </a:lnTo>
                <a:lnTo>
                  <a:pt x="0" y="6932774"/>
                </a:ln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879283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890C5E-BCD8-4B3C-80CD-110B5CF81773}"/>
              </a:ext>
            </a:extLst>
          </p:cNvPr>
          <p:cNvSpPr>
            <a:spLocks noGrp="1"/>
          </p:cNvSpPr>
          <p:nvPr>
            <p:ph type="title"/>
          </p:nvPr>
        </p:nvSpPr>
        <p:spPr>
          <a:xfrm>
            <a:off x="452070" y="1075453"/>
            <a:ext cx="11152980" cy="454884"/>
          </a:xfrm>
          <a:prstGeom prst="rect">
            <a:avLst/>
          </a:prstGeom>
        </p:spPr>
        <p:txBody>
          <a:bodyPr/>
          <a:lstStyle>
            <a:lvl1pPr>
              <a:defRPr sz="3000">
                <a:solidFill>
                  <a:schemeClr val="bg1">
                    <a:lumMod val="50000"/>
                  </a:schemeClr>
                </a:solidFill>
                <a:latin typeface="Arial" panose="020B0604020202020204" pitchFamily="34" charset="0"/>
                <a:cs typeface="Arial" panose="020B0604020202020204" pitchFamily="34" charset="0"/>
              </a:defRPr>
            </a:lvl1pPr>
          </a:lstStyle>
          <a:p>
            <a:r>
              <a:rPr lang="en-US"/>
              <a:t>Click to edit Master title style</a:t>
            </a:r>
            <a:endParaRPr lang="en-IN" dirty="0"/>
          </a:p>
        </p:txBody>
      </p:sp>
      <p:sp>
        <p:nvSpPr>
          <p:cNvPr id="3" name="Content Placeholder 2">
            <a:extLst>
              <a:ext uri="{FF2B5EF4-FFF2-40B4-BE49-F238E27FC236}">
                <a16:creationId xmlns:a16="http://schemas.microsoft.com/office/drawing/2014/main" xmlns="" id="{9A60A20C-C8A0-43AE-9724-5AE5B51BCAE4}"/>
              </a:ext>
            </a:extLst>
          </p:cNvPr>
          <p:cNvSpPr>
            <a:spLocks noGrp="1"/>
          </p:cNvSpPr>
          <p:nvPr>
            <p:ph sz="half" idx="1"/>
          </p:nvPr>
        </p:nvSpPr>
        <p:spPr>
          <a:xfrm>
            <a:off x="452069" y="1803126"/>
            <a:ext cx="11152980" cy="4624868"/>
          </a:xfrm>
          <a:prstGeom prst="rect">
            <a:avLst/>
          </a:prstGeom>
        </p:spPr>
        <p:txBody>
          <a:bodyPr/>
          <a:lstStyle>
            <a:lvl1pPr>
              <a:defRPr sz="2600">
                <a:solidFill>
                  <a:schemeClr val="bg1">
                    <a:lumMod val="50000"/>
                  </a:schemeClr>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chemeClr val="bg1">
                    <a:lumMod val="50000"/>
                  </a:schemeClr>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chemeClr val="bg1">
                    <a:lumMod val="50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30" name="object 30">
            <a:extLst>
              <a:ext uri="{FF2B5EF4-FFF2-40B4-BE49-F238E27FC236}">
                <a16:creationId xmlns:a16="http://schemas.microsoft.com/office/drawing/2014/main" xmlns="" id="{C7CB95EA-3C6C-4659-9DD6-AD408CA927B4}"/>
              </a:ext>
            </a:extLst>
          </p:cNvPr>
          <p:cNvSpPr/>
          <p:nvPr/>
        </p:nvSpPr>
        <p:spPr>
          <a:xfrm>
            <a:off x="490170" y="1612016"/>
            <a:ext cx="11152981" cy="0"/>
          </a:xfrm>
          <a:custGeom>
            <a:avLst/>
            <a:gdLst/>
            <a:ahLst/>
            <a:cxnLst/>
            <a:rect l="l" t="t" r="r" b="b"/>
            <a:pathLst>
              <a:path w="17622520">
                <a:moveTo>
                  <a:pt x="0" y="0"/>
                </a:moveTo>
                <a:lnTo>
                  <a:pt x="17622500" y="0"/>
                </a:lnTo>
              </a:path>
            </a:pathLst>
          </a:custGeom>
          <a:ln w="10470">
            <a:solidFill>
              <a:srgbClr val="2F69B0"/>
            </a:solidFill>
          </a:ln>
        </p:spPr>
        <p:txBody>
          <a:bodyPr wrap="square" lIns="0" tIns="0" rIns="0" bIns="0" rtlCol="0"/>
          <a:lstStyle/>
          <a:p>
            <a:endParaRPr/>
          </a:p>
        </p:txBody>
      </p:sp>
      <p:grpSp>
        <p:nvGrpSpPr>
          <p:cNvPr id="32" name="Group 31">
            <a:extLst>
              <a:ext uri="{FF2B5EF4-FFF2-40B4-BE49-F238E27FC236}">
                <a16:creationId xmlns:a16="http://schemas.microsoft.com/office/drawing/2014/main" xmlns="" id="{9DB99F71-27AD-434B-ACCE-4AB03B646B74}"/>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xmlns="" id="{4906764F-6E67-4CD7-A7FC-8DB6E0330016}"/>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a:p>
          </p:txBody>
        </p:sp>
        <p:sp>
          <p:nvSpPr>
            <p:cNvPr id="34" name="object 5">
              <a:extLst>
                <a:ext uri="{FF2B5EF4-FFF2-40B4-BE49-F238E27FC236}">
                  <a16:creationId xmlns:a16="http://schemas.microsoft.com/office/drawing/2014/main" xmlns="" id="{BBBAC5D0-FF13-4804-95F5-C437641EC23D}"/>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a:p>
          </p:txBody>
        </p:sp>
        <p:sp>
          <p:nvSpPr>
            <p:cNvPr id="35" name="object 6">
              <a:extLst>
                <a:ext uri="{FF2B5EF4-FFF2-40B4-BE49-F238E27FC236}">
                  <a16:creationId xmlns:a16="http://schemas.microsoft.com/office/drawing/2014/main" xmlns="" id="{FBE56B9C-8EB7-4EA2-99C0-63FFBEAE7FF6}"/>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a:p>
          </p:txBody>
        </p:sp>
      </p:grpSp>
      <p:pic>
        <p:nvPicPr>
          <p:cNvPr id="5" name="Picture 4">
            <a:extLst>
              <a:ext uri="{FF2B5EF4-FFF2-40B4-BE49-F238E27FC236}">
                <a16:creationId xmlns:a16="http://schemas.microsoft.com/office/drawing/2014/main" xmlns="" id="{7322F2B7-207B-41E4-8A62-BE95A1F1B8E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52069" y="331995"/>
            <a:ext cx="605058" cy="607063"/>
          </a:xfrm>
          <a:prstGeom prst="rect">
            <a:avLst/>
          </a:prstGeom>
        </p:spPr>
      </p:pic>
    </p:spTree>
    <p:extLst>
      <p:ext uri="{BB962C8B-B14F-4D97-AF65-F5344CB8AC3E}">
        <p14:creationId xmlns:p14="http://schemas.microsoft.com/office/powerpoint/2010/main" val="2223677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troduction Slide 1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8B47C720-DC9A-473E-8E71-32BEF2FE01C7}"/>
              </a:ext>
            </a:extLst>
          </p:cNvPr>
          <p:cNvSpPr>
            <a:spLocks noGrp="1"/>
          </p:cNvSpPr>
          <p:nvPr>
            <p:ph type="pic" sz="quarter" idx="10"/>
          </p:nvPr>
        </p:nvSpPr>
        <p:spPr>
          <a:xfrm>
            <a:off x="3156006" y="1211335"/>
            <a:ext cx="2110416" cy="1826348"/>
          </a:xfrm>
          <a:custGeom>
            <a:avLst/>
            <a:gdLst>
              <a:gd name="connsiteX0" fmla="*/ 1055245 w 4219733"/>
              <a:gd name="connsiteY0" fmla="*/ 0 h 3652695"/>
              <a:gd name="connsiteX1" fmla="*/ 3164488 w 4219733"/>
              <a:gd name="connsiteY1" fmla="*/ 0 h 3652695"/>
              <a:gd name="connsiteX2" fmla="*/ 4219733 w 4219733"/>
              <a:gd name="connsiteY2" fmla="*/ 1827593 h 3652695"/>
              <a:gd name="connsiteX3" fmla="*/ 3164488 w 4219733"/>
              <a:gd name="connsiteY3" fmla="*/ 3652695 h 3652695"/>
              <a:gd name="connsiteX4" fmla="*/ 1055245 w 4219733"/>
              <a:gd name="connsiteY4" fmla="*/ 3652695 h 3652695"/>
              <a:gd name="connsiteX5" fmla="*/ 0 w 4219733"/>
              <a:gd name="connsiteY5" fmla="*/ 1827593 h 365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9733" h="3652695">
                <a:moveTo>
                  <a:pt x="1055245" y="0"/>
                </a:moveTo>
                <a:lnTo>
                  <a:pt x="3164488" y="0"/>
                </a:lnTo>
                <a:lnTo>
                  <a:pt x="4219733" y="1827593"/>
                </a:lnTo>
                <a:lnTo>
                  <a:pt x="3164488" y="3652695"/>
                </a:lnTo>
                <a:lnTo>
                  <a:pt x="1055245" y="3652695"/>
                </a:lnTo>
                <a:lnTo>
                  <a:pt x="0" y="1827593"/>
                </a:ln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13218467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troduction Slide 1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F43D3AF5-4CCF-4F94-81E5-EFC6A8822EB8}"/>
              </a:ext>
            </a:extLst>
          </p:cNvPr>
          <p:cNvSpPr>
            <a:spLocks noGrp="1"/>
          </p:cNvSpPr>
          <p:nvPr>
            <p:ph type="pic" sz="quarter" idx="10"/>
          </p:nvPr>
        </p:nvSpPr>
        <p:spPr>
          <a:xfrm>
            <a:off x="1774597" y="2028862"/>
            <a:ext cx="3832820" cy="3694447"/>
          </a:xfrm>
          <a:custGeom>
            <a:avLst/>
            <a:gdLst>
              <a:gd name="connsiteX0" fmla="*/ 567392 w 7663643"/>
              <a:gd name="connsiteY0" fmla="*/ 0 h 7388894"/>
              <a:gd name="connsiteX1" fmla="*/ 7656039 w 7663643"/>
              <a:gd name="connsiteY1" fmla="*/ 0 h 7388894"/>
              <a:gd name="connsiteX2" fmla="*/ 7656039 w 7663643"/>
              <a:gd name="connsiteY2" fmla="*/ 614288 h 7388894"/>
              <a:gd name="connsiteX3" fmla="*/ 7663515 w 7663643"/>
              <a:gd name="connsiteY3" fmla="*/ 7063683 h 7388894"/>
              <a:gd name="connsiteX4" fmla="*/ 7330826 w 7663643"/>
              <a:gd name="connsiteY4" fmla="*/ 7388894 h 7388894"/>
              <a:gd name="connsiteX5" fmla="*/ 856471 w 7663643"/>
              <a:gd name="connsiteY5" fmla="*/ 7378926 h 7388894"/>
              <a:gd name="connsiteX6" fmla="*/ 481417 w 7663643"/>
              <a:gd name="connsiteY6" fmla="*/ 6981445 h 7388894"/>
              <a:gd name="connsiteX7" fmla="*/ 174894 w 7663643"/>
              <a:gd name="connsiteY7" fmla="*/ 5801465 h 7388894"/>
              <a:gd name="connsiteX8" fmla="*/ 141251 w 7663643"/>
              <a:gd name="connsiteY8" fmla="*/ 4991553 h 7388894"/>
              <a:gd name="connsiteX9" fmla="*/ 549948 w 7663643"/>
              <a:gd name="connsiteY9" fmla="*/ 4008444 h 7388894"/>
              <a:gd name="connsiteX10" fmla="*/ 763019 w 7663643"/>
              <a:gd name="connsiteY10" fmla="*/ 3343070 h 7388894"/>
              <a:gd name="connsiteX11" fmla="*/ 660844 w 7663643"/>
              <a:gd name="connsiteY11" fmla="*/ 2531911 h 7388894"/>
              <a:gd name="connsiteX12" fmla="*/ 530012 w 7663643"/>
              <a:gd name="connsiteY12" fmla="*/ 2018551 h 7388894"/>
              <a:gd name="connsiteX13" fmla="*/ 458988 w 7663643"/>
              <a:gd name="connsiteY13" fmla="*/ 973141 h 7388894"/>
              <a:gd name="connsiteX14" fmla="*/ 446528 w 7663643"/>
              <a:gd name="connsiteY14" fmla="*/ 849785 h 7388894"/>
              <a:gd name="connsiteX15" fmla="*/ 567392 w 7663643"/>
              <a:gd name="connsiteY15" fmla="*/ 0 h 73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63643" h="7388894">
                <a:moveTo>
                  <a:pt x="567392" y="0"/>
                </a:moveTo>
                <a:lnTo>
                  <a:pt x="7656039" y="0"/>
                </a:lnTo>
                <a:cubicBezTo>
                  <a:pt x="7656039" y="215562"/>
                  <a:pt x="7656039" y="414925"/>
                  <a:pt x="7656039" y="614288"/>
                </a:cubicBezTo>
                <a:cubicBezTo>
                  <a:pt x="7658531" y="2764917"/>
                  <a:pt x="7661023" y="4915546"/>
                  <a:pt x="7663515" y="7063683"/>
                </a:cubicBezTo>
                <a:cubicBezTo>
                  <a:pt x="7664761" y="7387648"/>
                  <a:pt x="7663515" y="7388894"/>
                  <a:pt x="7330826" y="7388894"/>
                </a:cubicBezTo>
                <a:cubicBezTo>
                  <a:pt x="5172708" y="7385156"/>
                  <a:pt x="3014589" y="7381418"/>
                  <a:pt x="856471" y="7378926"/>
                </a:cubicBezTo>
                <a:cubicBezTo>
                  <a:pt x="608511" y="7377680"/>
                  <a:pt x="420361" y="7193269"/>
                  <a:pt x="481417" y="6981445"/>
                </a:cubicBezTo>
                <a:cubicBezTo>
                  <a:pt x="613495" y="6522911"/>
                  <a:pt x="416623" y="6152843"/>
                  <a:pt x="174894" y="5801465"/>
                </a:cubicBezTo>
                <a:cubicBezTo>
                  <a:pt x="-56867" y="5465041"/>
                  <a:pt x="-48145" y="5337947"/>
                  <a:pt x="141251" y="4991553"/>
                </a:cubicBezTo>
                <a:cubicBezTo>
                  <a:pt x="310711" y="4681294"/>
                  <a:pt x="424099" y="4339885"/>
                  <a:pt x="549948" y="4008444"/>
                </a:cubicBezTo>
                <a:cubicBezTo>
                  <a:pt x="632186" y="3791637"/>
                  <a:pt x="691995" y="3564861"/>
                  <a:pt x="763019" y="3343070"/>
                </a:cubicBezTo>
                <a:cubicBezTo>
                  <a:pt x="853979" y="3056485"/>
                  <a:pt x="836534" y="2797313"/>
                  <a:pt x="660844" y="2531911"/>
                </a:cubicBezTo>
                <a:cubicBezTo>
                  <a:pt x="567392" y="2391111"/>
                  <a:pt x="533750" y="2192994"/>
                  <a:pt x="530012" y="2018551"/>
                </a:cubicBezTo>
                <a:cubicBezTo>
                  <a:pt x="523781" y="1668420"/>
                  <a:pt x="584837" y="1315796"/>
                  <a:pt x="458988" y="973141"/>
                </a:cubicBezTo>
                <a:cubicBezTo>
                  <a:pt x="445282" y="935761"/>
                  <a:pt x="441544" y="889658"/>
                  <a:pt x="446528" y="849785"/>
                </a:cubicBezTo>
                <a:cubicBezTo>
                  <a:pt x="483909" y="578153"/>
                  <a:pt x="522535" y="306521"/>
                  <a:pt x="567392" y="0"/>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1419714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troduction Slide 14">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268441AB-8FAA-4176-855A-4F10333D10FF}"/>
              </a:ext>
            </a:extLst>
          </p:cNvPr>
          <p:cNvSpPr>
            <a:spLocks noGrp="1"/>
          </p:cNvSpPr>
          <p:nvPr>
            <p:ph type="pic" sz="quarter" idx="10"/>
          </p:nvPr>
        </p:nvSpPr>
        <p:spPr>
          <a:xfrm>
            <a:off x="1079869" y="1131576"/>
            <a:ext cx="2866750" cy="2374231"/>
          </a:xfrm>
          <a:custGeom>
            <a:avLst/>
            <a:gdLst>
              <a:gd name="connsiteX0" fmla="*/ 5262930 w 5732007"/>
              <a:gd name="connsiteY0" fmla="*/ 0 h 4748462"/>
              <a:gd name="connsiteX1" fmla="*/ 4238752 w 5732007"/>
              <a:gd name="connsiteY1" fmla="*/ 4297114 h 4748462"/>
              <a:gd name="connsiteX2" fmla="*/ 0 w 5732007"/>
              <a:gd name="connsiteY2" fmla="*/ 3289180 h 4748462"/>
              <a:gd name="connsiteX3" fmla="*/ 5262930 w 5732007"/>
              <a:gd name="connsiteY3" fmla="*/ 0 h 4748462"/>
            </a:gdLst>
            <a:ahLst/>
            <a:cxnLst>
              <a:cxn ang="0">
                <a:pos x="connsiteX0" y="connsiteY0"/>
              </a:cxn>
              <a:cxn ang="0">
                <a:pos x="connsiteX1" y="connsiteY1"/>
              </a:cxn>
              <a:cxn ang="0">
                <a:pos x="connsiteX2" y="connsiteY2"/>
              </a:cxn>
              <a:cxn ang="0">
                <a:pos x="connsiteX3" y="connsiteY3"/>
              </a:cxn>
            </a:cxnLst>
            <a:rect l="l" t="t" r="r" b="b"/>
            <a:pathLst>
              <a:path w="5732007" h="4748462">
                <a:moveTo>
                  <a:pt x="5262930" y="0"/>
                </a:moveTo>
                <a:cubicBezTo>
                  <a:pt x="6131363" y="1363016"/>
                  <a:pt x="5796200" y="3324065"/>
                  <a:pt x="4238752" y="4297114"/>
                </a:cubicBezTo>
                <a:cubicBezTo>
                  <a:pt x="2756061" y="5222819"/>
                  <a:pt x="796168" y="4644720"/>
                  <a:pt x="0" y="3289180"/>
                </a:cubicBezTo>
                <a:cubicBezTo>
                  <a:pt x="1749326" y="2195278"/>
                  <a:pt x="3499898" y="1102623"/>
                  <a:pt x="5262930" y="0"/>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9" name="Picture Placeholder 8">
            <a:extLst>
              <a:ext uri="{FF2B5EF4-FFF2-40B4-BE49-F238E27FC236}">
                <a16:creationId xmlns:a16="http://schemas.microsoft.com/office/drawing/2014/main" xmlns="" id="{1E39EFCD-BAFF-4CB5-B120-0DD0D65FB0BA}"/>
              </a:ext>
            </a:extLst>
          </p:cNvPr>
          <p:cNvSpPr>
            <a:spLocks noGrp="1"/>
          </p:cNvSpPr>
          <p:nvPr>
            <p:ph type="pic" sz="quarter" idx="11"/>
          </p:nvPr>
        </p:nvSpPr>
        <p:spPr>
          <a:xfrm>
            <a:off x="1884519" y="3547637"/>
            <a:ext cx="4177799" cy="2096537"/>
          </a:xfrm>
          <a:custGeom>
            <a:avLst/>
            <a:gdLst>
              <a:gd name="connsiteX0" fmla="*/ 4140292 w 8353423"/>
              <a:gd name="connsiteY0" fmla="*/ 134 h 4193073"/>
              <a:gd name="connsiteX1" fmla="*/ 6449522 w 8353423"/>
              <a:gd name="connsiteY1" fmla="*/ 695947 h 4193073"/>
              <a:gd name="connsiteX2" fmla="*/ 8348493 w 8353423"/>
              <a:gd name="connsiteY2" fmla="*/ 4193073 h 4193073"/>
              <a:gd name="connsiteX3" fmla="*/ 0 w 8353423"/>
              <a:gd name="connsiteY3" fmla="*/ 4193073 h 4193073"/>
              <a:gd name="connsiteX4" fmla="*/ 1851621 w 8353423"/>
              <a:gd name="connsiteY4" fmla="*/ 743289 h 4193073"/>
              <a:gd name="connsiteX5" fmla="*/ 4140292 w 8353423"/>
              <a:gd name="connsiteY5" fmla="*/ 134 h 4193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3423" h="4193073">
                <a:moveTo>
                  <a:pt x="4140292" y="134"/>
                </a:moveTo>
                <a:cubicBezTo>
                  <a:pt x="4910970" y="-6406"/>
                  <a:pt x="5685075" y="226881"/>
                  <a:pt x="6449522" y="695947"/>
                </a:cubicBezTo>
                <a:cubicBezTo>
                  <a:pt x="7842599" y="1550606"/>
                  <a:pt x="8413287" y="3107930"/>
                  <a:pt x="8348493" y="4193073"/>
                </a:cubicBezTo>
                <a:lnTo>
                  <a:pt x="0" y="4193073"/>
                </a:lnTo>
                <a:cubicBezTo>
                  <a:pt x="38627" y="2720467"/>
                  <a:pt x="631744" y="1540639"/>
                  <a:pt x="1851621" y="743289"/>
                </a:cubicBezTo>
                <a:cubicBezTo>
                  <a:pt x="2602363" y="253044"/>
                  <a:pt x="3369614" y="6675"/>
                  <a:pt x="4140292" y="134"/>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42429767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troduction Slide 15">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xmlns="" id="{5FB6EBF3-BD61-432C-A453-36CD6450BCAE}"/>
              </a:ext>
            </a:extLst>
          </p:cNvPr>
          <p:cNvSpPr>
            <a:spLocks noGrp="1"/>
          </p:cNvSpPr>
          <p:nvPr>
            <p:ph type="pic" sz="quarter" idx="10"/>
          </p:nvPr>
        </p:nvSpPr>
        <p:spPr>
          <a:xfrm>
            <a:off x="6835210" y="923457"/>
            <a:ext cx="1475297" cy="1474913"/>
          </a:xfrm>
          <a:custGeom>
            <a:avLst/>
            <a:gdLst>
              <a:gd name="connsiteX0" fmla="*/ 1476158 w 2949825"/>
              <a:gd name="connsiteY0" fmla="*/ 0 h 2949825"/>
              <a:gd name="connsiteX1" fmla="*/ 2949825 w 2949825"/>
              <a:gd name="connsiteY1" fmla="*/ 1474913 h 2949825"/>
              <a:gd name="connsiteX2" fmla="*/ 1476158 w 2949825"/>
              <a:gd name="connsiteY2" fmla="*/ 2949825 h 2949825"/>
              <a:gd name="connsiteX3" fmla="*/ 0 w 2949825"/>
              <a:gd name="connsiteY3" fmla="*/ 1474913 h 2949825"/>
              <a:gd name="connsiteX4" fmla="*/ 1476158 w 2949825"/>
              <a:gd name="connsiteY4" fmla="*/ 0 h 294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825" h="2949825">
                <a:moveTo>
                  <a:pt x="1476158" y="0"/>
                </a:moveTo>
                <a:cubicBezTo>
                  <a:pt x="2289602" y="0"/>
                  <a:pt x="2949825" y="660223"/>
                  <a:pt x="2949825" y="1474913"/>
                </a:cubicBezTo>
                <a:cubicBezTo>
                  <a:pt x="2949825" y="2289602"/>
                  <a:pt x="2289602" y="2949825"/>
                  <a:pt x="1476158" y="2949825"/>
                </a:cubicBezTo>
                <a:cubicBezTo>
                  <a:pt x="660223" y="2949825"/>
                  <a:pt x="0" y="2289602"/>
                  <a:pt x="0" y="1474913"/>
                </a:cubicBezTo>
                <a:cubicBezTo>
                  <a:pt x="0" y="660223"/>
                  <a:pt x="660223" y="0"/>
                  <a:pt x="1476158" y="0"/>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11" name="Picture Placeholder 10">
            <a:extLst>
              <a:ext uri="{FF2B5EF4-FFF2-40B4-BE49-F238E27FC236}">
                <a16:creationId xmlns:a16="http://schemas.microsoft.com/office/drawing/2014/main" xmlns="" id="{E717C51C-6046-4BC4-B149-E1787E2751A4}"/>
              </a:ext>
            </a:extLst>
          </p:cNvPr>
          <p:cNvSpPr>
            <a:spLocks noGrp="1"/>
          </p:cNvSpPr>
          <p:nvPr>
            <p:ph type="pic" sz="quarter" idx="11"/>
          </p:nvPr>
        </p:nvSpPr>
        <p:spPr>
          <a:xfrm>
            <a:off x="6835210" y="2684379"/>
            <a:ext cx="1475297" cy="1474913"/>
          </a:xfrm>
          <a:custGeom>
            <a:avLst/>
            <a:gdLst>
              <a:gd name="connsiteX0" fmla="*/ 1476158 w 2949825"/>
              <a:gd name="connsiteY0" fmla="*/ 0 h 2949825"/>
              <a:gd name="connsiteX1" fmla="*/ 2949825 w 2949825"/>
              <a:gd name="connsiteY1" fmla="*/ 1474913 h 2949825"/>
              <a:gd name="connsiteX2" fmla="*/ 1476158 w 2949825"/>
              <a:gd name="connsiteY2" fmla="*/ 2949825 h 2949825"/>
              <a:gd name="connsiteX3" fmla="*/ 0 w 2949825"/>
              <a:gd name="connsiteY3" fmla="*/ 1474913 h 2949825"/>
              <a:gd name="connsiteX4" fmla="*/ 1476158 w 2949825"/>
              <a:gd name="connsiteY4" fmla="*/ 0 h 294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825" h="2949825">
                <a:moveTo>
                  <a:pt x="1476158" y="0"/>
                </a:moveTo>
                <a:cubicBezTo>
                  <a:pt x="2289602" y="0"/>
                  <a:pt x="2949825" y="661469"/>
                  <a:pt x="2949825" y="1474913"/>
                </a:cubicBezTo>
                <a:cubicBezTo>
                  <a:pt x="2949825" y="2290848"/>
                  <a:pt x="2289602" y="2949825"/>
                  <a:pt x="1476158" y="2949825"/>
                </a:cubicBezTo>
                <a:cubicBezTo>
                  <a:pt x="660223" y="2949825"/>
                  <a:pt x="0" y="2290848"/>
                  <a:pt x="0" y="1474913"/>
                </a:cubicBezTo>
                <a:cubicBezTo>
                  <a:pt x="0" y="661469"/>
                  <a:pt x="660223" y="0"/>
                  <a:pt x="1476158" y="0"/>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12" name="Picture Placeholder 11">
            <a:extLst>
              <a:ext uri="{FF2B5EF4-FFF2-40B4-BE49-F238E27FC236}">
                <a16:creationId xmlns:a16="http://schemas.microsoft.com/office/drawing/2014/main" xmlns="" id="{F3F88FBB-4CA9-46FF-A780-A381E07B8039}"/>
              </a:ext>
            </a:extLst>
          </p:cNvPr>
          <p:cNvSpPr>
            <a:spLocks noGrp="1"/>
          </p:cNvSpPr>
          <p:nvPr>
            <p:ph type="pic" sz="quarter" idx="12"/>
          </p:nvPr>
        </p:nvSpPr>
        <p:spPr>
          <a:xfrm>
            <a:off x="6835210" y="4459632"/>
            <a:ext cx="1475297" cy="1474913"/>
          </a:xfrm>
          <a:custGeom>
            <a:avLst/>
            <a:gdLst>
              <a:gd name="connsiteX0" fmla="*/ 1476158 w 2949825"/>
              <a:gd name="connsiteY0" fmla="*/ 0 h 2949825"/>
              <a:gd name="connsiteX1" fmla="*/ 2949825 w 2949825"/>
              <a:gd name="connsiteY1" fmla="*/ 1474913 h 2949825"/>
              <a:gd name="connsiteX2" fmla="*/ 1476158 w 2949825"/>
              <a:gd name="connsiteY2" fmla="*/ 2949825 h 2949825"/>
              <a:gd name="connsiteX3" fmla="*/ 0 w 2949825"/>
              <a:gd name="connsiteY3" fmla="*/ 1474913 h 2949825"/>
              <a:gd name="connsiteX4" fmla="*/ 1476158 w 2949825"/>
              <a:gd name="connsiteY4" fmla="*/ 0 h 294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825" h="2949825">
                <a:moveTo>
                  <a:pt x="1476158" y="0"/>
                </a:moveTo>
                <a:cubicBezTo>
                  <a:pt x="2289602" y="0"/>
                  <a:pt x="2949825" y="660223"/>
                  <a:pt x="2949825" y="1474913"/>
                </a:cubicBezTo>
                <a:cubicBezTo>
                  <a:pt x="2949825" y="2289602"/>
                  <a:pt x="2289602" y="2949825"/>
                  <a:pt x="1476158" y="2949825"/>
                </a:cubicBezTo>
                <a:cubicBezTo>
                  <a:pt x="660223" y="2949825"/>
                  <a:pt x="0" y="2289602"/>
                  <a:pt x="0" y="1474913"/>
                </a:cubicBezTo>
                <a:cubicBezTo>
                  <a:pt x="0" y="660223"/>
                  <a:pt x="660223" y="0"/>
                  <a:pt x="1476158" y="0"/>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17383046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troduction Slide 16">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48E94524-B4EF-4FCE-9206-05024394CF4B}"/>
              </a:ext>
            </a:extLst>
          </p:cNvPr>
          <p:cNvSpPr>
            <a:spLocks noGrp="1"/>
          </p:cNvSpPr>
          <p:nvPr>
            <p:ph type="pic" sz="quarter" idx="10"/>
          </p:nvPr>
        </p:nvSpPr>
        <p:spPr>
          <a:xfrm>
            <a:off x="6096625" y="379477"/>
            <a:ext cx="5710464" cy="6102160"/>
          </a:xfrm>
          <a:custGeom>
            <a:avLst/>
            <a:gdLst>
              <a:gd name="connsiteX0" fmla="*/ 0 w 11417954"/>
              <a:gd name="connsiteY0" fmla="*/ 0 h 12204320"/>
              <a:gd name="connsiteX1" fmla="*/ 11417954 w 11417954"/>
              <a:gd name="connsiteY1" fmla="*/ 0 h 12204320"/>
              <a:gd name="connsiteX2" fmla="*/ 11417954 w 11417954"/>
              <a:gd name="connsiteY2" fmla="*/ 12204320 h 12204320"/>
              <a:gd name="connsiteX3" fmla="*/ 0 w 11417954"/>
              <a:gd name="connsiteY3" fmla="*/ 12204320 h 12204320"/>
            </a:gdLst>
            <a:ahLst/>
            <a:cxnLst>
              <a:cxn ang="0">
                <a:pos x="connsiteX0" y="connsiteY0"/>
              </a:cxn>
              <a:cxn ang="0">
                <a:pos x="connsiteX1" y="connsiteY1"/>
              </a:cxn>
              <a:cxn ang="0">
                <a:pos x="connsiteX2" y="connsiteY2"/>
              </a:cxn>
              <a:cxn ang="0">
                <a:pos x="connsiteX3" y="connsiteY3"/>
              </a:cxn>
            </a:cxnLst>
            <a:rect l="l" t="t" r="r" b="b"/>
            <a:pathLst>
              <a:path w="11417954" h="12204320">
                <a:moveTo>
                  <a:pt x="0" y="0"/>
                </a:moveTo>
                <a:lnTo>
                  <a:pt x="11417954" y="0"/>
                </a:lnTo>
                <a:lnTo>
                  <a:pt x="11417954" y="12204320"/>
                </a:lnTo>
                <a:lnTo>
                  <a:pt x="0" y="12204320"/>
                </a:ln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27186924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troduction Slide 17">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FC7710D6-3F7E-4D41-B8E2-99D3ADB1546F}"/>
              </a:ext>
            </a:extLst>
          </p:cNvPr>
          <p:cNvSpPr>
            <a:spLocks noGrp="1"/>
          </p:cNvSpPr>
          <p:nvPr>
            <p:ph type="pic" sz="quarter" idx="10"/>
          </p:nvPr>
        </p:nvSpPr>
        <p:spPr>
          <a:xfrm>
            <a:off x="1057897" y="1103535"/>
            <a:ext cx="4652919" cy="4650928"/>
          </a:xfrm>
          <a:custGeom>
            <a:avLst/>
            <a:gdLst>
              <a:gd name="connsiteX0" fmla="*/ 312 w 9303415"/>
              <a:gd name="connsiteY0" fmla="*/ 0 h 9301856"/>
              <a:gd name="connsiteX1" fmla="*/ 187222 w 9303415"/>
              <a:gd name="connsiteY1" fmla="*/ 0 h 9301856"/>
              <a:gd name="connsiteX2" fmla="*/ 7075455 w 9303415"/>
              <a:gd name="connsiteY2" fmla="*/ 0 h 9301856"/>
              <a:gd name="connsiteX3" fmla="*/ 9303415 w 9303415"/>
              <a:gd name="connsiteY3" fmla="*/ 2225468 h 9301856"/>
              <a:gd name="connsiteX4" fmla="*/ 9303415 w 9303415"/>
              <a:gd name="connsiteY4" fmla="*/ 9112455 h 9301856"/>
              <a:gd name="connsiteX5" fmla="*/ 9303415 w 9303415"/>
              <a:gd name="connsiteY5" fmla="*/ 9301856 h 9301856"/>
              <a:gd name="connsiteX6" fmla="*/ 9127720 w 9303415"/>
              <a:gd name="connsiteY6" fmla="*/ 9301856 h 9301856"/>
              <a:gd name="connsiteX7" fmla="*/ 2270638 w 9303415"/>
              <a:gd name="connsiteY7" fmla="*/ 9301856 h 9301856"/>
              <a:gd name="connsiteX8" fmla="*/ 1558 w 9303415"/>
              <a:gd name="connsiteY8" fmla="*/ 7035269 h 9301856"/>
              <a:gd name="connsiteX9" fmla="*/ 312 w 9303415"/>
              <a:gd name="connsiteY9" fmla="*/ 164481 h 930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03415" h="9301856">
                <a:moveTo>
                  <a:pt x="312" y="0"/>
                </a:moveTo>
                <a:lnTo>
                  <a:pt x="187222" y="0"/>
                </a:lnTo>
                <a:cubicBezTo>
                  <a:pt x="2483715" y="0"/>
                  <a:pt x="4780208" y="0"/>
                  <a:pt x="7075455" y="0"/>
                </a:cubicBezTo>
                <a:cubicBezTo>
                  <a:pt x="8328994" y="0"/>
                  <a:pt x="9303415" y="974421"/>
                  <a:pt x="9303415" y="2225468"/>
                </a:cubicBezTo>
                <a:cubicBezTo>
                  <a:pt x="9303415" y="4520715"/>
                  <a:pt x="9303415" y="6817207"/>
                  <a:pt x="9303415" y="9112455"/>
                </a:cubicBezTo>
                <a:lnTo>
                  <a:pt x="9303415" y="9301856"/>
                </a:lnTo>
                <a:lnTo>
                  <a:pt x="9127720" y="9301856"/>
                </a:lnTo>
                <a:cubicBezTo>
                  <a:pt x="6841195" y="9301856"/>
                  <a:pt x="4555917" y="9301856"/>
                  <a:pt x="2270638" y="9301856"/>
                </a:cubicBezTo>
                <a:cubicBezTo>
                  <a:pt x="963519" y="9300610"/>
                  <a:pt x="2804" y="8341142"/>
                  <a:pt x="1558" y="7035269"/>
                </a:cubicBezTo>
                <a:cubicBezTo>
                  <a:pt x="-934" y="4745006"/>
                  <a:pt x="312" y="2454743"/>
                  <a:pt x="312" y="164481"/>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3001116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troduction Slide 18">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xmlns="" id="{067928FA-F1C9-45F7-B00F-029F1391551E}"/>
              </a:ext>
            </a:extLst>
          </p:cNvPr>
          <p:cNvSpPr>
            <a:spLocks noGrp="1"/>
          </p:cNvSpPr>
          <p:nvPr>
            <p:ph type="pic" sz="quarter" idx="11"/>
          </p:nvPr>
        </p:nvSpPr>
        <p:spPr>
          <a:xfrm>
            <a:off x="4311561" y="3199071"/>
            <a:ext cx="1474672" cy="1474913"/>
          </a:xfrm>
          <a:custGeom>
            <a:avLst/>
            <a:gdLst>
              <a:gd name="connsiteX0" fmla="*/ 1473665 w 2948576"/>
              <a:gd name="connsiteY0" fmla="*/ 0 h 2949825"/>
              <a:gd name="connsiteX1" fmla="*/ 2948576 w 2948576"/>
              <a:gd name="connsiteY1" fmla="*/ 1474913 h 2949825"/>
              <a:gd name="connsiteX2" fmla="*/ 1473665 w 2948576"/>
              <a:gd name="connsiteY2" fmla="*/ 2949825 h 2949825"/>
              <a:gd name="connsiteX3" fmla="*/ 0 w 2948576"/>
              <a:gd name="connsiteY3" fmla="*/ 1474913 h 2949825"/>
              <a:gd name="connsiteX4" fmla="*/ 1473665 w 2948576"/>
              <a:gd name="connsiteY4" fmla="*/ 0 h 294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576" h="2949825">
                <a:moveTo>
                  <a:pt x="1473665" y="0"/>
                </a:moveTo>
                <a:cubicBezTo>
                  <a:pt x="2288354" y="0"/>
                  <a:pt x="2948576" y="660223"/>
                  <a:pt x="2948576" y="1474913"/>
                </a:cubicBezTo>
                <a:cubicBezTo>
                  <a:pt x="2948576" y="2289602"/>
                  <a:pt x="2288354" y="2949825"/>
                  <a:pt x="1473665" y="2949825"/>
                </a:cubicBezTo>
                <a:cubicBezTo>
                  <a:pt x="660222" y="2949825"/>
                  <a:pt x="0" y="2289602"/>
                  <a:pt x="0" y="1474913"/>
                </a:cubicBezTo>
                <a:cubicBezTo>
                  <a:pt x="0" y="660223"/>
                  <a:pt x="660222" y="0"/>
                  <a:pt x="1473665" y="0"/>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17" name="Picture Placeholder 16">
            <a:extLst>
              <a:ext uri="{FF2B5EF4-FFF2-40B4-BE49-F238E27FC236}">
                <a16:creationId xmlns:a16="http://schemas.microsoft.com/office/drawing/2014/main" xmlns="" id="{3C535922-5D7D-4D51-9F96-444A88DC464E}"/>
              </a:ext>
            </a:extLst>
          </p:cNvPr>
          <p:cNvSpPr>
            <a:spLocks noGrp="1"/>
          </p:cNvSpPr>
          <p:nvPr>
            <p:ph type="pic" sz="quarter" idx="12"/>
          </p:nvPr>
        </p:nvSpPr>
        <p:spPr>
          <a:xfrm>
            <a:off x="6757301" y="3199071"/>
            <a:ext cx="1475297" cy="1474913"/>
          </a:xfrm>
          <a:custGeom>
            <a:avLst/>
            <a:gdLst>
              <a:gd name="connsiteX0" fmla="*/ 1474913 w 2949825"/>
              <a:gd name="connsiteY0" fmla="*/ 0 h 2949825"/>
              <a:gd name="connsiteX1" fmla="*/ 2949825 w 2949825"/>
              <a:gd name="connsiteY1" fmla="*/ 1474913 h 2949825"/>
              <a:gd name="connsiteX2" fmla="*/ 1474913 w 2949825"/>
              <a:gd name="connsiteY2" fmla="*/ 2949825 h 2949825"/>
              <a:gd name="connsiteX3" fmla="*/ 0 w 2949825"/>
              <a:gd name="connsiteY3" fmla="*/ 1474913 h 2949825"/>
              <a:gd name="connsiteX4" fmla="*/ 1474913 w 2949825"/>
              <a:gd name="connsiteY4" fmla="*/ 0 h 294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825" h="2949825">
                <a:moveTo>
                  <a:pt x="1474913" y="0"/>
                </a:moveTo>
                <a:cubicBezTo>
                  <a:pt x="2289602" y="0"/>
                  <a:pt x="2949825" y="660223"/>
                  <a:pt x="2949825" y="1474913"/>
                </a:cubicBezTo>
                <a:cubicBezTo>
                  <a:pt x="2949825" y="2289602"/>
                  <a:pt x="2289602" y="2949825"/>
                  <a:pt x="1474913" y="2949825"/>
                </a:cubicBezTo>
                <a:cubicBezTo>
                  <a:pt x="660223" y="2949825"/>
                  <a:pt x="0" y="2289602"/>
                  <a:pt x="0" y="1474913"/>
                </a:cubicBezTo>
                <a:cubicBezTo>
                  <a:pt x="0" y="660223"/>
                  <a:pt x="660223" y="0"/>
                  <a:pt x="1474913" y="0"/>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18" name="Picture Placeholder 17">
            <a:extLst>
              <a:ext uri="{FF2B5EF4-FFF2-40B4-BE49-F238E27FC236}">
                <a16:creationId xmlns:a16="http://schemas.microsoft.com/office/drawing/2014/main" xmlns="" id="{88DF0E81-540F-4CCA-B7CC-0269F8F767E9}"/>
              </a:ext>
            </a:extLst>
          </p:cNvPr>
          <p:cNvSpPr>
            <a:spLocks noGrp="1"/>
          </p:cNvSpPr>
          <p:nvPr>
            <p:ph type="pic" sz="quarter" idx="13"/>
          </p:nvPr>
        </p:nvSpPr>
        <p:spPr>
          <a:xfrm>
            <a:off x="9203663" y="3199071"/>
            <a:ext cx="1475296" cy="1474913"/>
          </a:xfrm>
          <a:custGeom>
            <a:avLst/>
            <a:gdLst>
              <a:gd name="connsiteX0" fmla="*/ 1474912 w 2949824"/>
              <a:gd name="connsiteY0" fmla="*/ 0 h 2949825"/>
              <a:gd name="connsiteX1" fmla="*/ 2949824 w 2949824"/>
              <a:gd name="connsiteY1" fmla="*/ 1474913 h 2949825"/>
              <a:gd name="connsiteX2" fmla="*/ 1474912 w 2949824"/>
              <a:gd name="connsiteY2" fmla="*/ 2949825 h 2949825"/>
              <a:gd name="connsiteX3" fmla="*/ 0 w 2949824"/>
              <a:gd name="connsiteY3" fmla="*/ 1474913 h 2949825"/>
              <a:gd name="connsiteX4" fmla="*/ 1474912 w 2949824"/>
              <a:gd name="connsiteY4" fmla="*/ 0 h 294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824" h="2949825">
                <a:moveTo>
                  <a:pt x="1474912" y="0"/>
                </a:moveTo>
                <a:cubicBezTo>
                  <a:pt x="2290848" y="0"/>
                  <a:pt x="2949824" y="660223"/>
                  <a:pt x="2949824" y="1474913"/>
                </a:cubicBezTo>
                <a:cubicBezTo>
                  <a:pt x="2949824" y="2289602"/>
                  <a:pt x="2290848" y="2949825"/>
                  <a:pt x="1474912" y="2949825"/>
                </a:cubicBezTo>
                <a:cubicBezTo>
                  <a:pt x="661468" y="2949825"/>
                  <a:pt x="0" y="2289602"/>
                  <a:pt x="0" y="1474913"/>
                </a:cubicBezTo>
                <a:cubicBezTo>
                  <a:pt x="0" y="660223"/>
                  <a:pt x="661468" y="0"/>
                  <a:pt x="1474912" y="0"/>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11" name="Picture Placeholder 10">
            <a:extLst>
              <a:ext uri="{FF2B5EF4-FFF2-40B4-BE49-F238E27FC236}">
                <a16:creationId xmlns:a16="http://schemas.microsoft.com/office/drawing/2014/main" xmlns="" id="{7362C69C-B3DF-4D62-8130-BF67199611C6}"/>
              </a:ext>
            </a:extLst>
          </p:cNvPr>
          <p:cNvSpPr>
            <a:spLocks noGrp="1"/>
          </p:cNvSpPr>
          <p:nvPr>
            <p:ph type="pic" sz="quarter" idx="10"/>
          </p:nvPr>
        </p:nvSpPr>
        <p:spPr>
          <a:xfrm>
            <a:off x="-2140" y="0"/>
            <a:ext cx="12196284" cy="2520499"/>
          </a:xfrm>
          <a:custGeom>
            <a:avLst/>
            <a:gdLst>
              <a:gd name="connsiteX0" fmla="*/ 0 w 24386215"/>
              <a:gd name="connsiteY0" fmla="*/ 0 h 5040998"/>
              <a:gd name="connsiteX1" fmla="*/ 24386215 w 24386215"/>
              <a:gd name="connsiteY1" fmla="*/ 0 h 5040998"/>
              <a:gd name="connsiteX2" fmla="*/ 24386215 w 24386215"/>
              <a:gd name="connsiteY2" fmla="*/ 5040998 h 5040998"/>
              <a:gd name="connsiteX3" fmla="*/ 0 w 24386215"/>
              <a:gd name="connsiteY3" fmla="*/ 5040998 h 5040998"/>
            </a:gdLst>
            <a:ahLst/>
            <a:cxnLst>
              <a:cxn ang="0">
                <a:pos x="connsiteX0" y="connsiteY0"/>
              </a:cxn>
              <a:cxn ang="0">
                <a:pos x="connsiteX1" y="connsiteY1"/>
              </a:cxn>
              <a:cxn ang="0">
                <a:pos x="connsiteX2" y="connsiteY2"/>
              </a:cxn>
              <a:cxn ang="0">
                <a:pos x="connsiteX3" y="connsiteY3"/>
              </a:cxn>
            </a:cxnLst>
            <a:rect l="l" t="t" r="r" b="b"/>
            <a:pathLst>
              <a:path w="24386215" h="5040998">
                <a:moveTo>
                  <a:pt x="0" y="0"/>
                </a:moveTo>
                <a:lnTo>
                  <a:pt x="24386215" y="0"/>
                </a:lnTo>
                <a:lnTo>
                  <a:pt x="24386215" y="5040998"/>
                </a:lnTo>
                <a:lnTo>
                  <a:pt x="0" y="5040998"/>
                </a:ln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34829461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troduction Slide 19">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BC83D66B-B500-4874-9464-5763A8FDA2FB}"/>
              </a:ext>
            </a:extLst>
          </p:cNvPr>
          <p:cNvSpPr>
            <a:spLocks noGrp="1"/>
          </p:cNvSpPr>
          <p:nvPr>
            <p:ph type="pic" sz="quarter" idx="10"/>
          </p:nvPr>
        </p:nvSpPr>
        <p:spPr>
          <a:xfrm>
            <a:off x="3871686" y="1545985"/>
            <a:ext cx="3912182" cy="3766028"/>
          </a:xfrm>
          <a:custGeom>
            <a:avLst/>
            <a:gdLst>
              <a:gd name="connsiteX0" fmla="*/ 0 w 7822327"/>
              <a:gd name="connsiteY0" fmla="*/ 0 h 7532056"/>
              <a:gd name="connsiteX1" fmla="*/ 7822327 w 7822327"/>
              <a:gd name="connsiteY1" fmla="*/ 0 h 7532056"/>
              <a:gd name="connsiteX2" fmla="*/ 5425805 w 7822327"/>
              <a:gd name="connsiteY2" fmla="*/ 3612198 h 7532056"/>
              <a:gd name="connsiteX3" fmla="*/ 7822327 w 7822327"/>
              <a:gd name="connsiteY3" fmla="*/ 3612198 h 7532056"/>
              <a:gd name="connsiteX4" fmla="*/ 3911163 w 7822327"/>
              <a:gd name="connsiteY4" fmla="*/ 7532056 h 7532056"/>
              <a:gd name="connsiteX5" fmla="*/ 0 w 7822327"/>
              <a:gd name="connsiteY5" fmla="*/ 3612198 h 7532056"/>
              <a:gd name="connsiteX6" fmla="*/ 2395276 w 7822327"/>
              <a:gd name="connsiteY6" fmla="*/ 3612198 h 7532056"/>
              <a:gd name="connsiteX7" fmla="*/ 0 w 7822327"/>
              <a:gd name="connsiteY7" fmla="*/ 0 h 753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2327" h="7532056">
                <a:moveTo>
                  <a:pt x="0" y="0"/>
                </a:moveTo>
                <a:lnTo>
                  <a:pt x="7822327" y="0"/>
                </a:lnTo>
                <a:cubicBezTo>
                  <a:pt x="7802397" y="1625489"/>
                  <a:pt x="6820870" y="3016808"/>
                  <a:pt x="5425805" y="3612198"/>
                </a:cubicBezTo>
                <a:lnTo>
                  <a:pt x="7822327" y="3612198"/>
                </a:lnTo>
                <a:cubicBezTo>
                  <a:pt x="7796169" y="5782009"/>
                  <a:pt x="6054830" y="7532056"/>
                  <a:pt x="3911163" y="7532056"/>
                </a:cubicBezTo>
                <a:cubicBezTo>
                  <a:pt x="1766251" y="7532056"/>
                  <a:pt x="24912" y="5782009"/>
                  <a:pt x="0" y="3612198"/>
                </a:cubicBezTo>
                <a:lnTo>
                  <a:pt x="2395276" y="3612198"/>
                </a:lnTo>
                <a:cubicBezTo>
                  <a:pt x="1001457" y="3016808"/>
                  <a:pt x="19930" y="1625489"/>
                  <a:pt x="0" y="0"/>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41309805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troduction Slide 20">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xmlns="" id="{B516CF90-7486-4F72-B6D3-C30B07AE2338}"/>
              </a:ext>
            </a:extLst>
          </p:cNvPr>
          <p:cNvSpPr>
            <a:spLocks noGrp="1"/>
          </p:cNvSpPr>
          <p:nvPr>
            <p:ph type="pic" sz="quarter" idx="10"/>
          </p:nvPr>
        </p:nvSpPr>
        <p:spPr>
          <a:xfrm>
            <a:off x="1785419" y="2901845"/>
            <a:ext cx="1737073" cy="1735998"/>
          </a:xfrm>
          <a:custGeom>
            <a:avLst/>
            <a:gdLst>
              <a:gd name="connsiteX0" fmla="*/ 0 w 3473242"/>
              <a:gd name="connsiteY0" fmla="*/ 0 h 3471995"/>
              <a:gd name="connsiteX1" fmla="*/ 71010 w 3473242"/>
              <a:gd name="connsiteY1" fmla="*/ 0 h 3471995"/>
              <a:gd name="connsiteX2" fmla="*/ 2641059 w 3473242"/>
              <a:gd name="connsiteY2" fmla="*/ 0 h 3471995"/>
              <a:gd name="connsiteX3" fmla="*/ 3471996 w 3473242"/>
              <a:gd name="connsiteY3" fmla="*/ 830937 h 3471995"/>
              <a:gd name="connsiteX4" fmla="*/ 3473242 w 3473242"/>
              <a:gd name="connsiteY4" fmla="*/ 3400986 h 3471995"/>
              <a:gd name="connsiteX5" fmla="*/ 3473242 w 3473242"/>
              <a:gd name="connsiteY5" fmla="*/ 3471995 h 3471995"/>
              <a:gd name="connsiteX6" fmla="*/ 3407216 w 3473242"/>
              <a:gd name="connsiteY6" fmla="*/ 3471995 h 3471995"/>
              <a:gd name="connsiteX7" fmla="*/ 847132 w 3473242"/>
              <a:gd name="connsiteY7" fmla="*/ 3471995 h 3471995"/>
              <a:gd name="connsiteX8" fmla="*/ 1246 w 3473242"/>
              <a:gd name="connsiteY8" fmla="*/ 2626109 h 3471995"/>
              <a:gd name="connsiteX9" fmla="*/ 0 w 3473242"/>
              <a:gd name="connsiteY9" fmla="*/ 61044 h 347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242" h="3471995">
                <a:moveTo>
                  <a:pt x="0" y="0"/>
                </a:moveTo>
                <a:lnTo>
                  <a:pt x="71010" y="0"/>
                </a:lnTo>
                <a:cubicBezTo>
                  <a:pt x="928108" y="0"/>
                  <a:pt x="1783961" y="0"/>
                  <a:pt x="2641059" y="0"/>
                </a:cubicBezTo>
                <a:cubicBezTo>
                  <a:pt x="3109474" y="0"/>
                  <a:pt x="3471996" y="363769"/>
                  <a:pt x="3471996" y="830937"/>
                </a:cubicBezTo>
                <a:cubicBezTo>
                  <a:pt x="3473242" y="1688035"/>
                  <a:pt x="3473242" y="2545133"/>
                  <a:pt x="3473242" y="3400986"/>
                </a:cubicBezTo>
                <a:lnTo>
                  <a:pt x="3473242" y="3471995"/>
                </a:lnTo>
                <a:lnTo>
                  <a:pt x="3407216" y="3471995"/>
                </a:lnTo>
                <a:cubicBezTo>
                  <a:pt x="2553855" y="3471995"/>
                  <a:pt x="1700493" y="3471995"/>
                  <a:pt x="847132" y="3471995"/>
                </a:cubicBezTo>
                <a:cubicBezTo>
                  <a:pt x="360031" y="3471995"/>
                  <a:pt x="1246" y="3113210"/>
                  <a:pt x="1246" y="2626109"/>
                </a:cubicBezTo>
                <a:cubicBezTo>
                  <a:pt x="0" y="1771502"/>
                  <a:pt x="0" y="916896"/>
                  <a:pt x="0" y="61044"/>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13" name="Picture Placeholder 12">
            <a:extLst>
              <a:ext uri="{FF2B5EF4-FFF2-40B4-BE49-F238E27FC236}">
                <a16:creationId xmlns:a16="http://schemas.microsoft.com/office/drawing/2014/main" xmlns="" id="{140631C2-B638-450F-8176-1F9B3ECC7CB9}"/>
              </a:ext>
            </a:extLst>
          </p:cNvPr>
          <p:cNvSpPr>
            <a:spLocks noGrp="1"/>
          </p:cNvSpPr>
          <p:nvPr>
            <p:ph type="pic" sz="quarter" idx="11"/>
          </p:nvPr>
        </p:nvSpPr>
        <p:spPr>
          <a:xfrm>
            <a:off x="4080948" y="2901845"/>
            <a:ext cx="1735827" cy="1735998"/>
          </a:xfrm>
          <a:custGeom>
            <a:avLst/>
            <a:gdLst>
              <a:gd name="connsiteX0" fmla="*/ 0 w 3470749"/>
              <a:gd name="connsiteY0" fmla="*/ 0 h 3471995"/>
              <a:gd name="connsiteX1" fmla="*/ 69764 w 3470749"/>
              <a:gd name="connsiteY1" fmla="*/ 0 h 3471995"/>
              <a:gd name="connsiteX2" fmla="*/ 2639812 w 3470749"/>
              <a:gd name="connsiteY2" fmla="*/ 0 h 3471995"/>
              <a:gd name="connsiteX3" fmla="*/ 3470749 w 3470749"/>
              <a:gd name="connsiteY3" fmla="*/ 830937 h 3471995"/>
              <a:gd name="connsiteX4" fmla="*/ 3470749 w 3470749"/>
              <a:gd name="connsiteY4" fmla="*/ 3400986 h 3471995"/>
              <a:gd name="connsiteX5" fmla="*/ 3470749 w 3470749"/>
              <a:gd name="connsiteY5" fmla="*/ 3471995 h 3471995"/>
              <a:gd name="connsiteX6" fmla="*/ 3405968 w 3470749"/>
              <a:gd name="connsiteY6" fmla="*/ 3471995 h 3471995"/>
              <a:gd name="connsiteX7" fmla="*/ 847132 w 3470749"/>
              <a:gd name="connsiteY7" fmla="*/ 3471995 h 3471995"/>
              <a:gd name="connsiteX8" fmla="*/ 0 w 3470749"/>
              <a:gd name="connsiteY8" fmla="*/ 2626109 h 3471995"/>
              <a:gd name="connsiteX9" fmla="*/ 0 w 3470749"/>
              <a:gd name="connsiteY9" fmla="*/ 61044 h 347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0749" h="3471995">
                <a:moveTo>
                  <a:pt x="0" y="0"/>
                </a:moveTo>
                <a:lnTo>
                  <a:pt x="69764" y="0"/>
                </a:lnTo>
                <a:cubicBezTo>
                  <a:pt x="925616" y="0"/>
                  <a:pt x="1782714" y="0"/>
                  <a:pt x="2639812" y="0"/>
                </a:cubicBezTo>
                <a:cubicBezTo>
                  <a:pt x="3108227" y="0"/>
                  <a:pt x="3470749" y="363769"/>
                  <a:pt x="3470749" y="830937"/>
                </a:cubicBezTo>
                <a:cubicBezTo>
                  <a:pt x="3470749" y="1688035"/>
                  <a:pt x="3470749" y="2545133"/>
                  <a:pt x="3470749" y="3400986"/>
                </a:cubicBezTo>
                <a:lnTo>
                  <a:pt x="3470749" y="3471995"/>
                </a:lnTo>
                <a:lnTo>
                  <a:pt x="3405968" y="3471995"/>
                </a:lnTo>
                <a:cubicBezTo>
                  <a:pt x="2552607" y="3471995"/>
                  <a:pt x="1699247" y="3471995"/>
                  <a:pt x="847132" y="3471995"/>
                </a:cubicBezTo>
                <a:cubicBezTo>
                  <a:pt x="358785" y="3471995"/>
                  <a:pt x="0" y="3113210"/>
                  <a:pt x="0" y="2626109"/>
                </a:cubicBezTo>
                <a:cubicBezTo>
                  <a:pt x="0" y="1771502"/>
                  <a:pt x="0" y="916896"/>
                  <a:pt x="0" y="61044"/>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14" name="Picture Placeholder 13">
            <a:extLst>
              <a:ext uri="{FF2B5EF4-FFF2-40B4-BE49-F238E27FC236}">
                <a16:creationId xmlns:a16="http://schemas.microsoft.com/office/drawing/2014/main" xmlns="" id="{A39852B6-9C7D-4801-B7B3-50BBF70EBFB2}"/>
              </a:ext>
            </a:extLst>
          </p:cNvPr>
          <p:cNvSpPr>
            <a:spLocks noGrp="1"/>
          </p:cNvSpPr>
          <p:nvPr>
            <p:ph type="pic" sz="quarter" idx="12"/>
          </p:nvPr>
        </p:nvSpPr>
        <p:spPr>
          <a:xfrm>
            <a:off x="6374953" y="2901845"/>
            <a:ext cx="1736727" cy="1735998"/>
          </a:xfrm>
          <a:custGeom>
            <a:avLst/>
            <a:gdLst>
              <a:gd name="connsiteX0" fmla="*/ 554 w 3472549"/>
              <a:gd name="connsiteY0" fmla="*/ 0 h 3471995"/>
              <a:gd name="connsiteX1" fmla="*/ 70318 w 3472549"/>
              <a:gd name="connsiteY1" fmla="*/ 0 h 3471995"/>
              <a:gd name="connsiteX2" fmla="*/ 2640367 w 3472549"/>
              <a:gd name="connsiteY2" fmla="*/ 0 h 3471995"/>
              <a:gd name="connsiteX3" fmla="*/ 3472549 w 3472549"/>
              <a:gd name="connsiteY3" fmla="*/ 830937 h 3471995"/>
              <a:gd name="connsiteX4" fmla="*/ 3472549 w 3472549"/>
              <a:gd name="connsiteY4" fmla="*/ 3400986 h 3471995"/>
              <a:gd name="connsiteX5" fmla="*/ 3472549 w 3472549"/>
              <a:gd name="connsiteY5" fmla="*/ 3471995 h 3471995"/>
              <a:gd name="connsiteX6" fmla="*/ 3406523 w 3472549"/>
              <a:gd name="connsiteY6" fmla="*/ 3471995 h 3471995"/>
              <a:gd name="connsiteX7" fmla="*/ 847686 w 3472549"/>
              <a:gd name="connsiteY7" fmla="*/ 3471995 h 3471995"/>
              <a:gd name="connsiteX8" fmla="*/ 554 w 3472549"/>
              <a:gd name="connsiteY8" fmla="*/ 2626109 h 3471995"/>
              <a:gd name="connsiteX9" fmla="*/ 554 w 3472549"/>
              <a:gd name="connsiteY9" fmla="*/ 61044 h 347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2549" h="3471995">
                <a:moveTo>
                  <a:pt x="554" y="0"/>
                </a:moveTo>
                <a:lnTo>
                  <a:pt x="70318" y="0"/>
                </a:lnTo>
                <a:cubicBezTo>
                  <a:pt x="926170" y="0"/>
                  <a:pt x="1783268" y="0"/>
                  <a:pt x="2640367" y="0"/>
                </a:cubicBezTo>
                <a:cubicBezTo>
                  <a:pt x="3107535" y="0"/>
                  <a:pt x="3472549" y="363769"/>
                  <a:pt x="3472549" y="830937"/>
                </a:cubicBezTo>
                <a:cubicBezTo>
                  <a:pt x="3472549" y="1688035"/>
                  <a:pt x="3472549" y="2545133"/>
                  <a:pt x="3472549" y="3400986"/>
                </a:cubicBezTo>
                <a:lnTo>
                  <a:pt x="3472549" y="3471995"/>
                </a:lnTo>
                <a:lnTo>
                  <a:pt x="3406523" y="3471995"/>
                </a:lnTo>
                <a:cubicBezTo>
                  <a:pt x="2553162" y="3471995"/>
                  <a:pt x="1701047" y="3471995"/>
                  <a:pt x="847686" y="3471995"/>
                </a:cubicBezTo>
                <a:cubicBezTo>
                  <a:pt x="359339" y="3471995"/>
                  <a:pt x="554" y="3113210"/>
                  <a:pt x="554" y="2626109"/>
                </a:cubicBezTo>
                <a:cubicBezTo>
                  <a:pt x="-692" y="1771502"/>
                  <a:pt x="554" y="916896"/>
                  <a:pt x="554" y="61044"/>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
        <p:nvSpPr>
          <p:cNvPr id="15" name="Picture Placeholder 14">
            <a:extLst>
              <a:ext uri="{FF2B5EF4-FFF2-40B4-BE49-F238E27FC236}">
                <a16:creationId xmlns:a16="http://schemas.microsoft.com/office/drawing/2014/main" xmlns="" id="{F58D21AA-4A33-4ECE-BC71-9DDD2BF5DCA7}"/>
              </a:ext>
            </a:extLst>
          </p:cNvPr>
          <p:cNvSpPr>
            <a:spLocks noGrp="1"/>
          </p:cNvSpPr>
          <p:nvPr>
            <p:ph type="pic" sz="quarter" idx="13"/>
          </p:nvPr>
        </p:nvSpPr>
        <p:spPr>
          <a:xfrm>
            <a:off x="8669861" y="2901845"/>
            <a:ext cx="1736726" cy="1735998"/>
          </a:xfrm>
          <a:custGeom>
            <a:avLst/>
            <a:gdLst>
              <a:gd name="connsiteX0" fmla="*/ 554 w 3472548"/>
              <a:gd name="connsiteY0" fmla="*/ 0 h 3471995"/>
              <a:gd name="connsiteX1" fmla="*/ 70316 w 3472548"/>
              <a:gd name="connsiteY1" fmla="*/ 0 h 3471995"/>
              <a:gd name="connsiteX2" fmla="*/ 2640366 w 3472548"/>
              <a:gd name="connsiteY2" fmla="*/ 0 h 3471995"/>
              <a:gd name="connsiteX3" fmla="*/ 3472548 w 3472548"/>
              <a:gd name="connsiteY3" fmla="*/ 830937 h 3471995"/>
              <a:gd name="connsiteX4" fmla="*/ 3472548 w 3472548"/>
              <a:gd name="connsiteY4" fmla="*/ 3400986 h 3471995"/>
              <a:gd name="connsiteX5" fmla="*/ 3472548 w 3472548"/>
              <a:gd name="connsiteY5" fmla="*/ 3471995 h 3471995"/>
              <a:gd name="connsiteX6" fmla="*/ 3406522 w 3472548"/>
              <a:gd name="connsiteY6" fmla="*/ 3471995 h 3471995"/>
              <a:gd name="connsiteX7" fmla="*/ 847684 w 3472548"/>
              <a:gd name="connsiteY7" fmla="*/ 3471995 h 3471995"/>
              <a:gd name="connsiteX8" fmla="*/ 554 w 3472548"/>
              <a:gd name="connsiteY8" fmla="*/ 2626109 h 3471995"/>
              <a:gd name="connsiteX9" fmla="*/ 554 w 3472548"/>
              <a:gd name="connsiteY9" fmla="*/ 61044 h 347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2548" h="3471995">
                <a:moveTo>
                  <a:pt x="554" y="0"/>
                </a:moveTo>
                <a:lnTo>
                  <a:pt x="70316" y="0"/>
                </a:lnTo>
                <a:cubicBezTo>
                  <a:pt x="927414" y="0"/>
                  <a:pt x="1784514" y="0"/>
                  <a:pt x="2640366" y="0"/>
                </a:cubicBezTo>
                <a:cubicBezTo>
                  <a:pt x="3108780" y="0"/>
                  <a:pt x="3472548" y="363769"/>
                  <a:pt x="3472548" y="830937"/>
                </a:cubicBezTo>
                <a:cubicBezTo>
                  <a:pt x="3472548" y="1688035"/>
                  <a:pt x="3472548" y="2545133"/>
                  <a:pt x="3472548" y="3400986"/>
                </a:cubicBezTo>
                <a:lnTo>
                  <a:pt x="3472548" y="3471995"/>
                </a:lnTo>
                <a:lnTo>
                  <a:pt x="3406522" y="3471995"/>
                </a:lnTo>
                <a:cubicBezTo>
                  <a:pt x="2553160" y="3471995"/>
                  <a:pt x="1699800" y="3471995"/>
                  <a:pt x="847684" y="3471995"/>
                </a:cubicBezTo>
                <a:cubicBezTo>
                  <a:pt x="359338" y="3471995"/>
                  <a:pt x="554" y="3113210"/>
                  <a:pt x="554" y="2626109"/>
                </a:cubicBezTo>
                <a:cubicBezTo>
                  <a:pt x="-692" y="1771502"/>
                  <a:pt x="554" y="916896"/>
                  <a:pt x="554" y="61044"/>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791132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890C5E-BCD8-4B3C-80CD-110B5CF81773}"/>
              </a:ext>
            </a:extLst>
          </p:cNvPr>
          <p:cNvSpPr>
            <a:spLocks noGrp="1"/>
          </p:cNvSpPr>
          <p:nvPr>
            <p:ph type="title"/>
          </p:nvPr>
        </p:nvSpPr>
        <p:spPr>
          <a:xfrm>
            <a:off x="452070" y="1075453"/>
            <a:ext cx="11152980" cy="454884"/>
          </a:xfrm>
          <a:prstGeom prst="rect">
            <a:avLst/>
          </a:prstGeom>
        </p:spPr>
        <p:txBody>
          <a:bodyPr/>
          <a:lstStyle>
            <a:lvl1pPr>
              <a:defRPr sz="3000">
                <a:solidFill>
                  <a:schemeClr val="bg1">
                    <a:lumMod val="50000"/>
                  </a:schemeClr>
                </a:solidFill>
                <a:latin typeface="Arial" panose="020B0604020202020204" pitchFamily="34" charset="0"/>
                <a:cs typeface="Arial" panose="020B0604020202020204" pitchFamily="34" charset="0"/>
              </a:defRPr>
            </a:lvl1pPr>
          </a:lstStyle>
          <a:p>
            <a:r>
              <a:rPr lang="en-US"/>
              <a:t>Click to edit Master title style</a:t>
            </a:r>
            <a:endParaRPr lang="en-IN" dirty="0"/>
          </a:p>
        </p:txBody>
      </p:sp>
      <p:sp>
        <p:nvSpPr>
          <p:cNvPr id="3" name="Content Placeholder 2">
            <a:extLst>
              <a:ext uri="{FF2B5EF4-FFF2-40B4-BE49-F238E27FC236}">
                <a16:creationId xmlns:a16="http://schemas.microsoft.com/office/drawing/2014/main" xmlns="" id="{9A60A20C-C8A0-43AE-9724-5AE5B51BCAE4}"/>
              </a:ext>
            </a:extLst>
          </p:cNvPr>
          <p:cNvSpPr>
            <a:spLocks noGrp="1"/>
          </p:cNvSpPr>
          <p:nvPr>
            <p:ph sz="half" idx="1"/>
          </p:nvPr>
        </p:nvSpPr>
        <p:spPr>
          <a:xfrm>
            <a:off x="452069" y="1803126"/>
            <a:ext cx="11152980" cy="4624868"/>
          </a:xfrm>
          <a:prstGeom prst="rect">
            <a:avLst/>
          </a:prstGeom>
        </p:spPr>
        <p:txBody>
          <a:bodyPr/>
          <a:lstStyle>
            <a:lvl1pPr>
              <a:defRPr sz="2600">
                <a:solidFill>
                  <a:schemeClr val="bg1">
                    <a:lumMod val="50000"/>
                  </a:schemeClr>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chemeClr val="bg1">
                    <a:lumMod val="50000"/>
                  </a:schemeClr>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chemeClr val="bg1">
                    <a:lumMod val="50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30" name="object 30">
            <a:extLst>
              <a:ext uri="{FF2B5EF4-FFF2-40B4-BE49-F238E27FC236}">
                <a16:creationId xmlns:a16="http://schemas.microsoft.com/office/drawing/2014/main" xmlns="" id="{C7CB95EA-3C6C-4659-9DD6-AD408CA927B4}"/>
              </a:ext>
            </a:extLst>
          </p:cNvPr>
          <p:cNvSpPr/>
          <p:nvPr/>
        </p:nvSpPr>
        <p:spPr>
          <a:xfrm>
            <a:off x="490170" y="1612016"/>
            <a:ext cx="11152981" cy="0"/>
          </a:xfrm>
          <a:custGeom>
            <a:avLst/>
            <a:gdLst/>
            <a:ahLst/>
            <a:cxnLst/>
            <a:rect l="l" t="t" r="r" b="b"/>
            <a:pathLst>
              <a:path w="17622520">
                <a:moveTo>
                  <a:pt x="0" y="0"/>
                </a:moveTo>
                <a:lnTo>
                  <a:pt x="17622500" y="0"/>
                </a:lnTo>
              </a:path>
            </a:pathLst>
          </a:custGeom>
          <a:ln w="10470">
            <a:solidFill>
              <a:srgbClr val="2F69B0"/>
            </a:solidFill>
          </a:ln>
        </p:spPr>
        <p:txBody>
          <a:bodyPr wrap="square" lIns="0" tIns="0" rIns="0" bIns="0" rtlCol="0"/>
          <a:lstStyle/>
          <a:p>
            <a:endParaRPr/>
          </a:p>
        </p:txBody>
      </p:sp>
      <p:grpSp>
        <p:nvGrpSpPr>
          <p:cNvPr id="32" name="Group 31">
            <a:extLst>
              <a:ext uri="{FF2B5EF4-FFF2-40B4-BE49-F238E27FC236}">
                <a16:creationId xmlns:a16="http://schemas.microsoft.com/office/drawing/2014/main" xmlns="" id="{9DB99F71-27AD-434B-ACCE-4AB03B646B74}"/>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xmlns="" id="{4906764F-6E67-4CD7-A7FC-8DB6E0330016}"/>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a:p>
          </p:txBody>
        </p:sp>
        <p:sp>
          <p:nvSpPr>
            <p:cNvPr id="34" name="object 5">
              <a:extLst>
                <a:ext uri="{FF2B5EF4-FFF2-40B4-BE49-F238E27FC236}">
                  <a16:creationId xmlns:a16="http://schemas.microsoft.com/office/drawing/2014/main" xmlns="" id="{BBBAC5D0-FF13-4804-95F5-C437641EC23D}"/>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a:p>
          </p:txBody>
        </p:sp>
        <p:sp>
          <p:nvSpPr>
            <p:cNvPr id="35" name="object 6">
              <a:extLst>
                <a:ext uri="{FF2B5EF4-FFF2-40B4-BE49-F238E27FC236}">
                  <a16:creationId xmlns:a16="http://schemas.microsoft.com/office/drawing/2014/main" xmlns="" id="{FBE56B9C-8EB7-4EA2-99C0-63FFBEAE7FF6}"/>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a:p>
          </p:txBody>
        </p:sp>
      </p:grpSp>
      <p:pic>
        <p:nvPicPr>
          <p:cNvPr id="5" name="Picture 4">
            <a:extLst>
              <a:ext uri="{FF2B5EF4-FFF2-40B4-BE49-F238E27FC236}">
                <a16:creationId xmlns:a16="http://schemas.microsoft.com/office/drawing/2014/main" xmlns="" id="{7322F2B7-207B-41E4-8A62-BE95A1F1B8E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52069" y="331995"/>
            <a:ext cx="605058" cy="607063"/>
          </a:xfrm>
          <a:prstGeom prst="rect">
            <a:avLst/>
          </a:prstGeom>
        </p:spPr>
      </p:pic>
    </p:spTree>
    <p:extLst>
      <p:ext uri="{BB962C8B-B14F-4D97-AF65-F5344CB8AC3E}">
        <p14:creationId xmlns:p14="http://schemas.microsoft.com/office/powerpoint/2010/main" val="99831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A60A20C-C8A0-43AE-9724-5AE5B51BCAE4}"/>
              </a:ext>
            </a:extLst>
          </p:cNvPr>
          <p:cNvSpPr>
            <a:spLocks noGrp="1"/>
          </p:cNvSpPr>
          <p:nvPr>
            <p:ph sz="half" idx="1"/>
          </p:nvPr>
        </p:nvSpPr>
        <p:spPr>
          <a:xfrm>
            <a:off x="452070" y="1787241"/>
            <a:ext cx="4809886" cy="4624868"/>
          </a:xfrm>
          <a:prstGeom prst="rect">
            <a:avLst/>
          </a:prstGeom>
        </p:spPr>
        <p:txBody>
          <a:bodyPr/>
          <a:lstStyle>
            <a:lvl1pPr>
              <a:defRPr sz="2600">
                <a:solidFill>
                  <a:schemeClr val="bg1">
                    <a:lumMod val="50000"/>
                  </a:schemeClr>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chemeClr val="bg1">
                    <a:lumMod val="50000"/>
                  </a:schemeClr>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chemeClr val="bg1">
                    <a:lumMod val="50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8" name="Content Placeholder 2">
            <a:extLst>
              <a:ext uri="{FF2B5EF4-FFF2-40B4-BE49-F238E27FC236}">
                <a16:creationId xmlns:a16="http://schemas.microsoft.com/office/drawing/2014/main" xmlns="" id="{5A43C658-AD08-483F-96BF-C81BE52AD0BD}"/>
              </a:ext>
            </a:extLst>
          </p:cNvPr>
          <p:cNvSpPr>
            <a:spLocks noGrp="1"/>
          </p:cNvSpPr>
          <p:nvPr>
            <p:ph sz="half" idx="10"/>
          </p:nvPr>
        </p:nvSpPr>
        <p:spPr>
          <a:xfrm>
            <a:off x="5639713" y="1787241"/>
            <a:ext cx="5965337" cy="4624868"/>
          </a:xfrm>
          <a:prstGeom prst="rect">
            <a:avLst/>
          </a:prstGeom>
        </p:spPr>
        <p:txBody>
          <a:bodyPr/>
          <a:lstStyle>
            <a:lvl1pPr>
              <a:defRPr sz="2600">
                <a:solidFill>
                  <a:schemeClr val="bg1">
                    <a:lumMod val="50000"/>
                  </a:schemeClr>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chemeClr val="bg1">
                    <a:lumMod val="50000"/>
                  </a:schemeClr>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chemeClr val="bg1">
                    <a:lumMod val="50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grpSp>
        <p:nvGrpSpPr>
          <p:cNvPr id="32" name="Group 31">
            <a:extLst>
              <a:ext uri="{FF2B5EF4-FFF2-40B4-BE49-F238E27FC236}">
                <a16:creationId xmlns:a16="http://schemas.microsoft.com/office/drawing/2014/main" xmlns="" id="{47D2C681-E489-47C4-9D20-C6189BF38085}"/>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xmlns="" id="{41BF719B-8ADF-4AA6-9421-E97DA1530189}"/>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a:p>
          </p:txBody>
        </p:sp>
        <p:sp>
          <p:nvSpPr>
            <p:cNvPr id="34" name="object 5">
              <a:extLst>
                <a:ext uri="{FF2B5EF4-FFF2-40B4-BE49-F238E27FC236}">
                  <a16:creationId xmlns:a16="http://schemas.microsoft.com/office/drawing/2014/main" xmlns="" id="{9F0F0D35-DF05-4AED-A9F5-0172B3E44729}"/>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a:p>
          </p:txBody>
        </p:sp>
        <p:sp>
          <p:nvSpPr>
            <p:cNvPr id="35" name="object 6">
              <a:extLst>
                <a:ext uri="{FF2B5EF4-FFF2-40B4-BE49-F238E27FC236}">
                  <a16:creationId xmlns:a16="http://schemas.microsoft.com/office/drawing/2014/main" xmlns="" id="{C99042AD-543D-4775-9C5C-7C094EF75FD5}"/>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a:p>
          </p:txBody>
        </p:sp>
      </p:grpSp>
      <p:sp>
        <p:nvSpPr>
          <p:cNvPr id="36" name="Title 1">
            <a:extLst>
              <a:ext uri="{FF2B5EF4-FFF2-40B4-BE49-F238E27FC236}">
                <a16:creationId xmlns:a16="http://schemas.microsoft.com/office/drawing/2014/main" xmlns="" id="{C118343B-B36C-45DD-B1E5-302F6613D1BF}"/>
              </a:ext>
            </a:extLst>
          </p:cNvPr>
          <p:cNvSpPr>
            <a:spLocks noGrp="1"/>
          </p:cNvSpPr>
          <p:nvPr>
            <p:ph type="title"/>
          </p:nvPr>
        </p:nvSpPr>
        <p:spPr>
          <a:xfrm>
            <a:off x="452070" y="1075453"/>
            <a:ext cx="11152980" cy="454884"/>
          </a:xfrm>
          <a:prstGeom prst="rect">
            <a:avLst/>
          </a:prstGeom>
        </p:spPr>
        <p:txBody>
          <a:bodyPr/>
          <a:lstStyle>
            <a:lvl1pPr>
              <a:defRPr sz="3000">
                <a:solidFill>
                  <a:schemeClr val="bg1">
                    <a:lumMod val="50000"/>
                  </a:schemeClr>
                </a:solidFill>
                <a:latin typeface="Arial" panose="020B0604020202020204" pitchFamily="34" charset="0"/>
                <a:cs typeface="Arial" panose="020B0604020202020204" pitchFamily="34" charset="0"/>
              </a:defRPr>
            </a:lvl1pPr>
          </a:lstStyle>
          <a:p>
            <a:r>
              <a:rPr lang="en-US"/>
              <a:t>Click to edit Master title style</a:t>
            </a:r>
            <a:endParaRPr lang="en-IN" dirty="0"/>
          </a:p>
        </p:txBody>
      </p:sp>
      <p:sp>
        <p:nvSpPr>
          <p:cNvPr id="37" name="object 30">
            <a:extLst>
              <a:ext uri="{FF2B5EF4-FFF2-40B4-BE49-F238E27FC236}">
                <a16:creationId xmlns:a16="http://schemas.microsoft.com/office/drawing/2014/main" xmlns="" id="{5D457D3A-1102-4BF8-AE39-F9EDD425AC32}"/>
              </a:ext>
            </a:extLst>
          </p:cNvPr>
          <p:cNvSpPr/>
          <p:nvPr/>
        </p:nvSpPr>
        <p:spPr>
          <a:xfrm>
            <a:off x="490170" y="1612016"/>
            <a:ext cx="11152981" cy="0"/>
          </a:xfrm>
          <a:custGeom>
            <a:avLst/>
            <a:gdLst/>
            <a:ahLst/>
            <a:cxnLst/>
            <a:rect l="l" t="t" r="r" b="b"/>
            <a:pathLst>
              <a:path w="17622520">
                <a:moveTo>
                  <a:pt x="0" y="0"/>
                </a:moveTo>
                <a:lnTo>
                  <a:pt x="17622500" y="0"/>
                </a:lnTo>
              </a:path>
            </a:pathLst>
          </a:custGeom>
          <a:ln w="10470">
            <a:solidFill>
              <a:srgbClr val="2F69B0"/>
            </a:solidFill>
          </a:ln>
        </p:spPr>
        <p:txBody>
          <a:bodyPr wrap="square" lIns="0" tIns="0" rIns="0" bIns="0" rtlCol="0"/>
          <a:lstStyle/>
          <a:p>
            <a:endParaRPr/>
          </a:p>
        </p:txBody>
      </p:sp>
      <p:pic>
        <p:nvPicPr>
          <p:cNvPr id="2" name="Picture 1">
            <a:extLst>
              <a:ext uri="{FF2B5EF4-FFF2-40B4-BE49-F238E27FC236}">
                <a16:creationId xmlns:a16="http://schemas.microsoft.com/office/drawing/2014/main" xmlns="" id="{3F9A42B7-AECA-4D8D-8C15-CA325435F5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52069" y="331995"/>
            <a:ext cx="605058" cy="607063"/>
          </a:xfrm>
          <a:prstGeom prst="rect">
            <a:avLst/>
          </a:prstGeom>
        </p:spPr>
      </p:pic>
    </p:spTree>
    <p:extLst>
      <p:ext uri="{BB962C8B-B14F-4D97-AF65-F5344CB8AC3E}">
        <p14:creationId xmlns:p14="http://schemas.microsoft.com/office/powerpoint/2010/main" val="854407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Comparison">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xmlns="" id="{05BA64EB-773C-4A1F-9592-DBBA21F81E43}"/>
              </a:ext>
            </a:extLst>
          </p:cNvPr>
          <p:cNvSpPr/>
          <p:nvPr/>
        </p:nvSpPr>
        <p:spPr>
          <a:xfrm>
            <a:off x="0" y="1"/>
            <a:ext cx="12191829" cy="6858000"/>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2F69B0"/>
          </a:solidFill>
        </p:spPr>
        <p:txBody>
          <a:bodyPr wrap="square" lIns="0" tIns="0" rIns="0" bIns="0" rtlCol="0"/>
          <a:lstStyle/>
          <a:p>
            <a:endParaRPr dirty="0"/>
          </a:p>
        </p:txBody>
      </p:sp>
      <p:sp>
        <p:nvSpPr>
          <p:cNvPr id="8" name="object 3">
            <a:extLst>
              <a:ext uri="{FF2B5EF4-FFF2-40B4-BE49-F238E27FC236}">
                <a16:creationId xmlns:a16="http://schemas.microsoft.com/office/drawing/2014/main" xmlns="" id="{41DCD946-D406-4C15-98CD-73978AB5B5F2}"/>
              </a:ext>
            </a:extLst>
          </p:cNvPr>
          <p:cNvSpPr txBox="1">
            <a:spLocks/>
          </p:cNvSpPr>
          <p:nvPr/>
        </p:nvSpPr>
        <p:spPr>
          <a:xfrm>
            <a:off x="5064697" y="3121777"/>
            <a:ext cx="3373958" cy="504625"/>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IN" sz="3200" spc="180" dirty="0">
                <a:solidFill>
                  <a:schemeClr val="bg1"/>
                </a:solidFill>
                <a:latin typeface="Arial" panose="020B0604020202020204" pitchFamily="34" charset="0"/>
                <a:cs typeface="Arial" panose="020B0604020202020204" pitchFamily="34" charset="0"/>
              </a:rPr>
              <a:t>Thank</a:t>
            </a:r>
            <a:r>
              <a:rPr lang="en-IN" sz="3200" dirty="0">
                <a:solidFill>
                  <a:schemeClr val="bg1"/>
                </a:solidFill>
                <a:latin typeface="Arial" panose="020B0604020202020204" pitchFamily="34" charset="0"/>
                <a:cs typeface="Arial" panose="020B0604020202020204" pitchFamily="34" charset="0"/>
              </a:rPr>
              <a:t> </a:t>
            </a:r>
            <a:r>
              <a:rPr lang="en-IN" sz="3200" spc="85" dirty="0">
                <a:solidFill>
                  <a:schemeClr val="bg1"/>
                </a:solidFill>
                <a:latin typeface="Arial" panose="020B0604020202020204" pitchFamily="34" charset="0"/>
                <a:cs typeface="Arial" panose="020B0604020202020204" pitchFamily="34" charset="0"/>
              </a:rPr>
              <a:t>you</a:t>
            </a:r>
          </a:p>
        </p:txBody>
      </p:sp>
      <p:sp>
        <p:nvSpPr>
          <p:cNvPr id="23" name="object 4">
            <a:extLst>
              <a:ext uri="{FF2B5EF4-FFF2-40B4-BE49-F238E27FC236}">
                <a16:creationId xmlns:a16="http://schemas.microsoft.com/office/drawing/2014/main" xmlns="" id="{B5D3D907-6A5C-4B54-B258-E9AE4AF788C1}"/>
              </a:ext>
            </a:extLst>
          </p:cNvPr>
          <p:cNvSpPr/>
          <p:nvPr/>
        </p:nvSpPr>
        <p:spPr>
          <a:xfrm rot="13181968" flipV="1">
            <a:off x="3569423" y="5055080"/>
            <a:ext cx="5553563" cy="209075"/>
          </a:xfrm>
          <a:custGeom>
            <a:avLst/>
            <a:gdLst>
              <a:gd name="connsiteX0" fmla="*/ 0 w 19957843"/>
              <a:gd name="connsiteY0" fmla="*/ 145995 h 145995"/>
              <a:gd name="connsiteX1" fmla="*/ 19957842 w 19957843"/>
              <a:gd name="connsiteY1" fmla="*/ 145995 h 145995"/>
              <a:gd name="connsiteX2" fmla="*/ 19957842 w 19957843"/>
              <a:gd name="connsiteY2" fmla="*/ 0 h 145995"/>
              <a:gd name="connsiteX3" fmla="*/ 795358 w 19957843"/>
              <a:gd name="connsiteY3" fmla="*/ 4161 h 145995"/>
              <a:gd name="connsiteX4" fmla="*/ 0 w 19957843"/>
              <a:gd name="connsiteY4" fmla="*/ 145995 h 145995"/>
              <a:gd name="connsiteX0" fmla="*/ 841639 w 19162486"/>
              <a:gd name="connsiteY0" fmla="*/ 153404 h 153404"/>
              <a:gd name="connsiteX1" fmla="*/ 19162485 w 19162486"/>
              <a:gd name="connsiteY1" fmla="*/ 145995 h 153404"/>
              <a:gd name="connsiteX2" fmla="*/ 19162485 w 19162486"/>
              <a:gd name="connsiteY2" fmla="*/ 0 h 153404"/>
              <a:gd name="connsiteX3" fmla="*/ 1 w 19162486"/>
              <a:gd name="connsiteY3" fmla="*/ 4161 h 153404"/>
              <a:gd name="connsiteX4" fmla="*/ 841639 w 19162486"/>
              <a:gd name="connsiteY4" fmla="*/ 153404 h 153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2486" h="153404">
                <a:moveTo>
                  <a:pt x="841639" y="153404"/>
                </a:moveTo>
                <a:lnTo>
                  <a:pt x="19162485" y="145995"/>
                </a:lnTo>
                <a:lnTo>
                  <a:pt x="19162485" y="0"/>
                </a:lnTo>
                <a:lnTo>
                  <a:pt x="1" y="4161"/>
                </a:lnTo>
                <a:lnTo>
                  <a:pt x="841639" y="153404"/>
                </a:lnTo>
                <a:close/>
              </a:path>
            </a:pathLst>
          </a:custGeom>
          <a:solidFill>
            <a:srgbClr val="FFC031"/>
          </a:solidFill>
        </p:spPr>
        <p:txBody>
          <a:bodyPr wrap="square" lIns="0" tIns="0" rIns="0" bIns="0" rtlCol="0"/>
          <a:lstStyle/>
          <a:p>
            <a:endParaRPr dirty="0"/>
          </a:p>
        </p:txBody>
      </p:sp>
      <p:sp>
        <p:nvSpPr>
          <p:cNvPr id="24" name="object 5">
            <a:extLst>
              <a:ext uri="{FF2B5EF4-FFF2-40B4-BE49-F238E27FC236}">
                <a16:creationId xmlns:a16="http://schemas.microsoft.com/office/drawing/2014/main" xmlns="" id="{D774B74C-D171-453F-B504-CBDCBE55FFC6}"/>
              </a:ext>
            </a:extLst>
          </p:cNvPr>
          <p:cNvSpPr/>
          <p:nvPr/>
        </p:nvSpPr>
        <p:spPr>
          <a:xfrm rot="13181968" flipV="1">
            <a:off x="5508200" y="-590439"/>
            <a:ext cx="218704" cy="4515187"/>
          </a:xfrm>
          <a:custGeom>
            <a:avLst/>
            <a:gdLst>
              <a:gd name="connsiteX0" fmla="*/ 0 w 156974"/>
              <a:gd name="connsiteY0" fmla="*/ 11162550 h 11162549"/>
              <a:gd name="connsiteX1" fmla="*/ 146257 w 156974"/>
              <a:gd name="connsiteY1" fmla="*/ 11162550 h 11162549"/>
              <a:gd name="connsiteX2" fmla="*/ 156974 w 156974"/>
              <a:gd name="connsiteY2" fmla="*/ 397913 h 11162549"/>
              <a:gd name="connsiteX3" fmla="*/ 0 w 156974"/>
              <a:gd name="connsiteY3" fmla="*/ 0 h 11162549"/>
              <a:gd name="connsiteX4" fmla="*/ 0 w 156974"/>
              <a:gd name="connsiteY4" fmla="*/ 11162550 h 1116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74" h="11162549">
                <a:moveTo>
                  <a:pt x="0" y="11162550"/>
                </a:moveTo>
                <a:lnTo>
                  <a:pt x="146257" y="11162550"/>
                </a:lnTo>
                <a:cubicBezTo>
                  <a:pt x="149829" y="7574338"/>
                  <a:pt x="153402" y="3986125"/>
                  <a:pt x="156974" y="397913"/>
                </a:cubicBezTo>
                <a:lnTo>
                  <a:pt x="0" y="0"/>
                </a:lnTo>
                <a:lnTo>
                  <a:pt x="0" y="11162550"/>
                </a:lnTo>
                <a:close/>
              </a:path>
            </a:pathLst>
          </a:custGeom>
          <a:solidFill>
            <a:srgbClr val="90C4E9"/>
          </a:solidFill>
        </p:spPr>
        <p:txBody>
          <a:bodyPr wrap="square" lIns="0" tIns="0" rIns="0" bIns="0" rtlCol="0"/>
          <a:lstStyle/>
          <a:p>
            <a:endParaRPr/>
          </a:p>
        </p:txBody>
      </p:sp>
      <p:sp>
        <p:nvSpPr>
          <p:cNvPr id="25" name="object 6">
            <a:extLst>
              <a:ext uri="{FF2B5EF4-FFF2-40B4-BE49-F238E27FC236}">
                <a16:creationId xmlns:a16="http://schemas.microsoft.com/office/drawing/2014/main" xmlns="" id="{0815D66B-AD28-4142-8F58-F0D7E387BA02}"/>
              </a:ext>
            </a:extLst>
          </p:cNvPr>
          <p:cNvSpPr/>
          <p:nvPr/>
        </p:nvSpPr>
        <p:spPr>
          <a:xfrm rot="13181968" flipV="1">
            <a:off x="4105489" y="3273021"/>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chemeClr val="bg1"/>
          </a:solidFill>
        </p:spPr>
        <p:txBody>
          <a:bodyPr wrap="square" lIns="0" tIns="0" rIns="0" bIns="0" rtlCol="0"/>
          <a:lstStyle/>
          <a:p>
            <a:endParaRPr/>
          </a:p>
        </p:txBody>
      </p:sp>
    </p:spTree>
    <p:extLst>
      <p:ext uri="{BB962C8B-B14F-4D97-AF65-F5344CB8AC3E}">
        <p14:creationId xmlns:p14="http://schemas.microsoft.com/office/powerpoint/2010/main" val="3939790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2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A60A20C-C8A0-43AE-9724-5AE5B51BCAE4}"/>
              </a:ext>
            </a:extLst>
          </p:cNvPr>
          <p:cNvSpPr>
            <a:spLocks noGrp="1"/>
          </p:cNvSpPr>
          <p:nvPr>
            <p:ph sz="half" idx="1"/>
          </p:nvPr>
        </p:nvSpPr>
        <p:spPr>
          <a:xfrm>
            <a:off x="1271219" y="3125467"/>
            <a:ext cx="9977806" cy="607064"/>
          </a:xfrm>
          <a:prstGeom prst="rect">
            <a:avLst/>
          </a:prstGeom>
        </p:spPr>
        <p:txBody>
          <a:bodyPr anchor="ctr"/>
          <a:lstStyle>
            <a:lvl1pPr>
              <a:lnSpc>
                <a:spcPct val="100000"/>
              </a:lnSpc>
              <a:buNone/>
              <a:defRPr sz="2600">
                <a:solidFill>
                  <a:schemeClr val="tx1"/>
                </a:solidFill>
                <a:latin typeface="+mn-lt"/>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chemeClr val="bg1">
                    <a:lumMod val="50000"/>
                  </a:schemeClr>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chemeClr val="bg1">
                    <a:lumMod val="50000"/>
                  </a:schemeClr>
                </a:solidFill>
                <a:latin typeface="Arial" panose="020B0604020202020204" pitchFamily="34" charset="0"/>
                <a:cs typeface="Arial" panose="020B0604020202020204" pitchFamily="34" charset="0"/>
              </a:defRPr>
            </a:lvl5pPr>
          </a:lstStyle>
          <a:p>
            <a:pPr lvl="0"/>
            <a:r>
              <a:rPr lang="en-US"/>
              <a:t>Click to edit Master text styles</a:t>
            </a:r>
          </a:p>
        </p:txBody>
      </p:sp>
      <p:grpSp>
        <p:nvGrpSpPr>
          <p:cNvPr id="32" name="Group 31">
            <a:extLst>
              <a:ext uri="{FF2B5EF4-FFF2-40B4-BE49-F238E27FC236}">
                <a16:creationId xmlns:a16="http://schemas.microsoft.com/office/drawing/2014/main" xmlns="" id="{9DB99F71-27AD-434B-ACCE-4AB03B646B74}"/>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xmlns="" id="{4906764F-6E67-4CD7-A7FC-8DB6E0330016}"/>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a:p>
          </p:txBody>
        </p:sp>
        <p:sp>
          <p:nvSpPr>
            <p:cNvPr id="34" name="object 5">
              <a:extLst>
                <a:ext uri="{FF2B5EF4-FFF2-40B4-BE49-F238E27FC236}">
                  <a16:creationId xmlns:a16="http://schemas.microsoft.com/office/drawing/2014/main" xmlns="" id="{BBBAC5D0-FF13-4804-95F5-C437641EC23D}"/>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a:p>
          </p:txBody>
        </p:sp>
        <p:sp>
          <p:nvSpPr>
            <p:cNvPr id="35" name="object 6">
              <a:extLst>
                <a:ext uri="{FF2B5EF4-FFF2-40B4-BE49-F238E27FC236}">
                  <a16:creationId xmlns:a16="http://schemas.microsoft.com/office/drawing/2014/main" xmlns="" id="{FBE56B9C-8EB7-4EA2-99C0-63FFBEAE7FF6}"/>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a:p>
          </p:txBody>
        </p:sp>
      </p:grpSp>
      <p:pic>
        <p:nvPicPr>
          <p:cNvPr id="5" name="Picture 4">
            <a:extLst>
              <a:ext uri="{FF2B5EF4-FFF2-40B4-BE49-F238E27FC236}">
                <a16:creationId xmlns:a16="http://schemas.microsoft.com/office/drawing/2014/main" xmlns="" id="{7322F2B7-207B-41E4-8A62-BE95A1F1B8E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86951" y="3125468"/>
            <a:ext cx="605058" cy="607063"/>
          </a:xfrm>
          <a:prstGeom prst="rect">
            <a:avLst/>
          </a:prstGeom>
        </p:spPr>
      </p:pic>
    </p:spTree>
    <p:extLst>
      <p:ext uri="{BB962C8B-B14F-4D97-AF65-F5344CB8AC3E}">
        <p14:creationId xmlns:p14="http://schemas.microsoft.com/office/powerpoint/2010/main" val="2915719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CBF13D-5468-7AE2-9B4F-E0F6DDECF0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4393E622-B51C-BB5D-C106-0833533AC5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FA18DB2E-F321-907A-9765-06E3EA4E327D}"/>
              </a:ext>
            </a:extLst>
          </p:cNvPr>
          <p:cNvSpPr>
            <a:spLocks noGrp="1"/>
          </p:cNvSpPr>
          <p:nvPr>
            <p:ph type="dt" sz="half" idx="10"/>
          </p:nvPr>
        </p:nvSpPr>
        <p:spPr/>
        <p:txBody>
          <a:bodyPr/>
          <a:lstStyle/>
          <a:p>
            <a:fld id="{94A85274-CF17-45AD-B00F-E5507B305398}" type="datetimeFigureOut">
              <a:rPr lang="en-IN" smtClean="0"/>
              <a:t>09-11-2024</a:t>
            </a:fld>
            <a:endParaRPr lang="en-IN"/>
          </a:p>
        </p:txBody>
      </p:sp>
      <p:sp>
        <p:nvSpPr>
          <p:cNvPr id="5" name="Footer Placeholder 4">
            <a:extLst>
              <a:ext uri="{FF2B5EF4-FFF2-40B4-BE49-F238E27FC236}">
                <a16:creationId xmlns:a16="http://schemas.microsoft.com/office/drawing/2014/main" xmlns="" id="{9E806F23-BA24-0657-F65F-00E6C8B68D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508605EB-9CB5-798A-C82A-C80E678B4A21}"/>
              </a:ext>
            </a:extLst>
          </p:cNvPr>
          <p:cNvSpPr>
            <a:spLocks noGrp="1"/>
          </p:cNvSpPr>
          <p:nvPr>
            <p:ph type="sldNum" sz="quarter" idx="12"/>
          </p:nvPr>
        </p:nvSpPr>
        <p:spPr/>
        <p:txBody>
          <a:bodyPr/>
          <a:lstStyle/>
          <a:p>
            <a:fld id="{DF770825-F31B-4146-8187-DA50691A41DC}" type="slidenum">
              <a:rPr lang="en-IN" smtClean="0"/>
              <a:t>‹#›</a:t>
            </a:fld>
            <a:endParaRPr lang="en-IN"/>
          </a:p>
        </p:txBody>
      </p:sp>
    </p:spTree>
    <p:extLst>
      <p:ext uri="{BB962C8B-B14F-4D97-AF65-F5344CB8AC3E}">
        <p14:creationId xmlns:p14="http://schemas.microsoft.com/office/powerpoint/2010/main" val="3262480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3_Two Content">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xmlns="" id="{9DB99F71-27AD-434B-ACCE-4AB03B646B74}"/>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xmlns="" id="{4906764F-6E67-4CD7-A7FC-8DB6E0330016}"/>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a:p>
          </p:txBody>
        </p:sp>
        <p:sp>
          <p:nvSpPr>
            <p:cNvPr id="34" name="object 5">
              <a:extLst>
                <a:ext uri="{FF2B5EF4-FFF2-40B4-BE49-F238E27FC236}">
                  <a16:creationId xmlns:a16="http://schemas.microsoft.com/office/drawing/2014/main" xmlns="" id="{BBBAC5D0-FF13-4804-95F5-C437641EC23D}"/>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a:p>
          </p:txBody>
        </p:sp>
        <p:sp>
          <p:nvSpPr>
            <p:cNvPr id="35" name="object 6">
              <a:extLst>
                <a:ext uri="{FF2B5EF4-FFF2-40B4-BE49-F238E27FC236}">
                  <a16:creationId xmlns:a16="http://schemas.microsoft.com/office/drawing/2014/main" xmlns="" id="{FBE56B9C-8EB7-4EA2-99C0-63FFBEAE7FF6}"/>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a:p>
          </p:txBody>
        </p:sp>
      </p:grpSp>
      <p:pic>
        <p:nvPicPr>
          <p:cNvPr id="5" name="Picture 4">
            <a:extLst>
              <a:ext uri="{FF2B5EF4-FFF2-40B4-BE49-F238E27FC236}">
                <a16:creationId xmlns:a16="http://schemas.microsoft.com/office/drawing/2014/main" xmlns="" id="{7322F2B7-207B-41E4-8A62-BE95A1F1B8E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52069" y="331995"/>
            <a:ext cx="605058" cy="607063"/>
          </a:xfrm>
          <a:prstGeom prst="rect">
            <a:avLst/>
          </a:prstGeom>
        </p:spPr>
      </p:pic>
      <p:sp>
        <p:nvSpPr>
          <p:cNvPr id="10" name="Title 1">
            <a:extLst>
              <a:ext uri="{FF2B5EF4-FFF2-40B4-BE49-F238E27FC236}">
                <a16:creationId xmlns:a16="http://schemas.microsoft.com/office/drawing/2014/main" xmlns="" id="{D4520E88-BA73-45F6-B6D6-8A750FFCCEBB}"/>
              </a:ext>
            </a:extLst>
          </p:cNvPr>
          <p:cNvSpPr>
            <a:spLocks noGrp="1"/>
          </p:cNvSpPr>
          <p:nvPr>
            <p:ph type="title" hasCustomPrompt="1"/>
          </p:nvPr>
        </p:nvSpPr>
        <p:spPr>
          <a:xfrm>
            <a:off x="1899664" y="2936758"/>
            <a:ext cx="8392672" cy="637715"/>
          </a:xfrm>
          <a:prstGeom prst="rect">
            <a:avLst/>
          </a:prstGeom>
        </p:spPr>
        <p:txBody>
          <a:bodyPr anchor="b"/>
          <a:lstStyle>
            <a:lvl1pPr algn="ctr">
              <a:defRPr sz="360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en-US"/>
              <a:t>Title</a:t>
            </a:r>
            <a:endParaRPr lang="en-IN"/>
          </a:p>
        </p:txBody>
      </p:sp>
    </p:spTree>
    <p:extLst>
      <p:ext uri="{BB962C8B-B14F-4D97-AF65-F5344CB8AC3E}">
        <p14:creationId xmlns:p14="http://schemas.microsoft.com/office/powerpoint/2010/main" val="2831422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Introduction Slide 05">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97AA7533-C083-4A78-B7C6-0A228B278C2C}"/>
              </a:ext>
            </a:extLst>
          </p:cNvPr>
          <p:cNvSpPr>
            <a:spLocks noGrp="1"/>
          </p:cNvSpPr>
          <p:nvPr>
            <p:ph type="pic" sz="quarter" idx="10"/>
          </p:nvPr>
        </p:nvSpPr>
        <p:spPr>
          <a:xfrm>
            <a:off x="2595949" y="1467346"/>
            <a:ext cx="2306833" cy="2302949"/>
          </a:xfrm>
          <a:custGeom>
            <a:avLst/>
            <a:gdLst>
              <a:gd name="connsiteX0" fmla="*/ 2331739 w 4612465"/>
              <a:gd name="connsiteY0" fmla="*/ 287 h 4605898"/>
              <a:gd name="connsiteX1" fmla="*/ 3044543 w 4612465"/>
              <a:gd name="connsiteY1" fmla="*/ 111741 h 4605898"/>
              <a:gd name="connsiteX2" fmla="*/ 3619855 w 4612465"/>
              <a:gd name="connsiteY2" fmla="*/ 754297 h 4605898"/>
              <a:gd name="connsiteX3" fmla="*/ 3837777 w 4612465"/>
              <a:gd name="connsiteY3" fmla="*/ 977199 h 4605898"/>
              <a:gd name="connsiteX4" fmla="*/ 4536370 w 4612465"/>
              <a:gd name="connsiteY4" fmla="*/ 1684509 h 4605898"/>
              <a:gd name="connsiteX5" fmla="*/ 4552559 w 4612465"/>
              <a:gd name="connsiteY5" fmla="*/ 2847586 h 4605898"/>
              <a:gd name="connsiteX6" fmla="*/ 3796683 w 4612465"/>
              <a:gd name="connsiteY6" fmla="*/ 3637083 h 4605898"/>
              <a:gd name="connsiteX7" fmla="*/ 3659703 w 4612465"/>
              <a:gd name="connsiteY7" fmla="*/ 3759119 h 4605898"/>
              <a:gd name="connsiteX8" fmla="*/ 2624889 w 4612465"/>
              <a:gd name="connsiteY8" fmla="*/ 4584729 h 4605898"/>
              <a:gd name="connsiteX9" fmla="*/ 2321044 w 4612465"/>
              <a:gd name="connsiteY9" fmla="*/ 4585974 h 4605898"/>
              <a:gd name="connsiteX10" fmla="*/ 2319799 w 4612465"/>
              <a:gd name="connsiteY10" fmla="*/ 4605898 h 4605898"/>
              <a:gd name="connsiteX11" fmla="*/ 1820448 w 4612465"/>
              <a:gd name="connsiteY11" fmla="*/ 4554842 h 4605898"/>
              <a:gd name="connsiteX12" fmla="*/ 969932 w 4612465"/>
              <a:gd name="connsiteY12" fmla="*/ 3791496 h 4605898"/>
              <a:gd name="connsiteX13" fmla="*/ 850387 w 4612465"/>
              <a:gd name="connsiteY13" fmla="*/ 3650781 h 4605898"/>
              <a:gd name="connsiteX14" fmla="*/ 50927 w 4612465"/>
              <a:gd name="connsiteY14" fmla="*/ 2820190 h 4605898"/>
              <a:gd name="connsiteX15" fmla="*/ 50927 w 4612465"/>
              <a:gd name="connsiteY15" fmla="*/ 1775413 h 4605898"/>
              <a:gd name="connsiteX16" fmla="*/ 830463 w 4612465"/>
              <a:gd name="connsiteY16" fmla="*/ 957275 h 4605898"/>
              <a:gd name="connsiteX17" fmla="*/ 946272 w 4612465"/>
              <a:gd name="connsiteY17" fmla="*/ 867616 h 4605898"/>
              <a:gd name="connsiteX18" fmla="*/ 1900145 w 4612465"/>
              <a:gd name="connsiteY18" fmla="*/ 29553 h 4605898"/>
              <a:gd name="connsiteX19" fmla="*/ 2331739 w 4612465"/>
              <a:gd name="connsiteY19" fmla="*/ 287 h 460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12465" h="4605898">
                <a:moveTo>
                  <a:pt x="2331739" y="287"/>
                </a:moveTo>
                <a:cubicBezTo>
                  <a:pt x="2571732" y="-3057"/>
                  <a:pt x="2811056" y="22238"/>
                  <a:pt x="3044543" y="111741"/>
                </a:cubicBezTo>
                <a:cubicBezTo>
                  <a:pt x="3345897" y="227550"/>
                  <a:pt x="3537668" y="446717"/>
                  <a:pt x="3619855" y="754297"/>
                </a:cubicBezTo>
                <a:cubicBezTo>
                  <a:pt x="3653477" y="880069"/>
                  <a:pt x="3698307" y="946068"/>
                  <a:pt x="3837777" y="977199"/>
                </a:cubicBezTo>
                <a:cubicBezTo>
                  <a:pt x="4215091" y="1061877"/>
                  <a:pt x="4445465" y="1313421"/>
                  <a:pt x="4536370" y="1684509"/>
                </a:cubicBezTo>
                <a:cubicBezTo>
                  <a:pt x="4631010" y="2069296"/>
                  <a:pt x="4638481" y="2459063"/>
                  <a:pt x="4552559" y="2847586"/>
                </a:cubicBezTo>
                <a:cubicBezTo>
                  <a:pt x="4461654" y="3262258"/>
                  <a:pt x="4211356" y="3525009"/>
                  <a:pt x="3796683" y="3637083"/>
                </a:cubicBezTo>
                <a:cubicBezTo>
                  <a:pt x="3743136" y="3652026"/>
                  <a:pt x="3670911" y="3708063"/>
                  <a:pt x="3659703" y="3759119"/>
                </a:cubicBezTo>
                <a:cubicBezTo>
                  <a:pt x="3535177" y="4275903"/>
                  <a:pt x="3208918" y="4526201"/>
                  <a:pt x="2624889" y="4584729"/>
                </a:cubicBezTo>
                <a:cubicBezTo>
                  <a:pt x="2525268" y="4593446"/>
                  <a:pt x="2423156" y="4585974"/>
                  <a:pt x="2321044" y="4585974"/>
                </a:cubicBezTo>
                <a:lnTo>
                  <a:pt x="2319799" y="4605898"/>
                </a:lnTo>
                <a:cubicBezTo>
                  <a:pt x="2152934" y="4589710"/>
                  <a:pt x="1984823" y="4582238"/>
                  <a:pt x="1820448" y="4554842"/>
                </a:cubicBezTo>
                <a:cubicBezTo>
                  <a:pt x="1379624" y="4478881"/>
                  <a:pt x="1082006" y="4241036"/>
                  <a:pt x="969932" y="3791496"/>
                </a:cubicBezTo>
                <a:cubicBezTo>
                  <a:pt x="956234" y="3736704"/>
                  <a:pt x="900198" y="3661988"/>
                  <a:pt x="850387" y="3650781"/>
                </a:cubicBezTo>
                <a:cubicBezTo>
                  <a:pt x="395865" y="3551160"/>
                  <a:pt x="135605" y="3269730"/>
                  <a:pt x="50927" y="2820190"/>
                </a:cubicBezTo>
                <a:cubicBezTo>
                  <a:pt x="-13827" y="2471516"/>
                  <a:pt x="-20053" y="2124087"/>
                  <a:pt x="50927" y="1775413"/>
                </a:cubicBezTo>
                <a:cubicBezTo>
                  <a:pt x="139341" y="1338326"/>
                  <a:pt x="394620" y="1064368"/>
                  <a:pt x="830463" y="957275"/>
                </a:cubicBezTo>
                <a:cubicBezTo>
                  <a:pt x="875292" y="946068"/>
                  <a:pt x="938801" y="903729"/>
                  <a:pt x="946272" y="867616"/>
                </a:cubicBezTo>
                <a:cubicBezTo>
                  <a:pt x="1053365" y="344605"/>
                  <a:pt x="1394568" y="81855"/>
                  <a:pt x="1900145" y="29553"/>
                </a:cubicBezTo>
                <a:cubicBezTo>
                  <a:pt x="2043506" y="14610"/>
                  <a:pt x="2187743" y="2294"/>
                  <a:pt x="2331739" y="287"/>
                </a:cubicBezTo>
                <a:close/>
              </a:path>
            </a:pathLst>
          </a:custGeom>
          <a:solidFill>
            <a:schemeClr val="bg2">
              <a:lumMod val="95000"/>
            </a:schemeClr>
          </a:solidFill>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504777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798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87BD17D2-A6BF-446A-A469-C40655C6B62E}"/>
              </a:ext>
            </a:extLst>
          </p:cNvPr>
          <p:cNvGrpSpPr/>
          <p:nvPr/>
        </p:nvGrpSpPr>
        <p:grpSpPr>
          <a:xfrm>
            <a:off x="726747" y="3"/>
            <a:ext cx="9546069" cy="6865542"/>
            <a:chOff x="726747" y="3"/>
            <a:chExt cx="9546069" cy="6865542"/>
          </a:xfrm>
        </p:grpSpPr>
        <p:sp>
          <p:nvSpPr>
            <p:cNvPr id="3" name="object 3">
              <a:extLst>
                <a:ext uri="{FF2B5EF4-FFF2-40B4-BE49-F238E27FC236}">
                  <a16:creationId xmlns:a16="http://schemas.microsoft.com/office/drawing/2014/main" xmlns="" id="{C5AD4BCB-E4AE-4B3B-83AD-DCB82E53CEB0}"/>
                </a:ext>
              </a:extLst>
            </p:cNvPr>
            <p:cNvSpPr/>
            <p:nvPr/>
          </p:nvSpPr>
          <p:spPr>
            <a:xfrm>
              <a:off x="7886144" y="2117644"/>
              <a:ext cx="2386672" cy="4747901"/>
            </a:xfrm>
            <a:custGeom>
              <a:avLst/>
              <a:gdLst/>
              <a:ahLst/>
              <a:cxnLst/>
              <a:rect l="l" t="t" r="r" b="b"/>
              <a:pathLst>
                <a:path w="3931284" h="7820659">
                  <a:moveTo>
                    <a:pt x="2658662" y="0"/>
                  </a:moveTo>
                  <a:lnTo>
                    <a:pt x="0" y="7820411"/>
                  </a:lnTo>
                  <a:lnTo>
                    <a:pt x="1419181" y="7820411"/>
                  </a:lnTo>
                  <a:lnTo>
                    <a:pt x="3930927" y="432154"/>
                  </a:lnTo>
                  <a:lnTo>
                    <a:pt x="2658662" y="0"/>
                  </a:lnTo>
                  <a:close/>
                </a:path>
              </a:pathLst>
            </a:custGeom>
            <a:solidFill>
              <a:srgbClr val="FFC031"/>
            </a:solidFill>
          </p:spPr>
          <p:txBody>
            <a:bodyPr wrap="square" lIns="0" tIns="0" rIns="0" bIns="0" rtlCol="0"/>
            <a:lstStyle/>
            <a:p>
              <a:endParaRPr/>
            </a:p>
          </p:txBody>
        </p:sp>
        <p:sp>
          <p:nvSpPr>
            <p:cNvPr id="4" name="object 4">
              <a:extLst>
                <a:ext uri="{FF2B5EF4-FFF2-40B4-BE49-F238E27FC236}">
                  <a16:creationId xmlns:a16="http://schemas.microsoft.com/office/drawing/2014/main" xmlns="" id="{5C7E451A-C610-4F9F-9543-5F7CCEEA9711}"/>
                </a:ext>
              </a:extLst>
            </p:cNvPr>
            <p:cNvSpPr/>
            <p:nvPr/>
          </p:nvSpPr>
          <p:spPr>
            <a:xfrm>
              <a:off x="726747" y="3"/>
              <a:ext cx="9545918" cy="3153831"/>
            </a:xfrm>
            <a:custGeom>
              <a:avLst/>
              <a:gdLst/>
              <a:ahLst/>
              <a:cxnLst/>
              <a:rect l="l" t="t" r="r" b="b"/>
              <a:pathLst>
                <a:path w="15723869" h="5194935">
                  <a:moveTo>
                    <a:pt x="4184270" y="0"/>
                  </a:moveTo>
                  <a:lnTo>
                    <a:pt x="0" y="0"/>
                  </a:lnTo>
                  <a:lnTo>
                    <a:pt x="15290864" y="5194742"/>
                  </a:lnTo>
                  <a:lnTo>
                    <a:pt x="15723772" y="3920299"/>
                  </a:lnTo>
                  <a:lnTo>
                    <a:pt x="4184270" y="0"/>
                  </a:lnTo>
                  <a:close/>
                </a:path>
              </a:pathLst>
            </a:custGeom>
            <a:solidFill>
              <a:srgbClr val="90C4E9"/>
            </a:solidFill>
          </p:spPr>
          <p:txBody>
            <a:bodyPr wrap="square" lIns="0" tIns="0" rIns="0" bIns="0" rtlCol="0"/>
            <a:lstStyle/>
            <a:p>
              <a:endParaRPr/>
            </a:p>
          </p:txBody>
        </p:sp>
        <p:sp>
          <p:nvSpPr>
            <p:cNvPr id="5" name="Rectangle 4">
              <a:extLst>
                <a:ext uri="{FF2B5EF4-FFF2-40B4-BE49-F238E27FC236}">
                  <a16:creationId xmlns:a16="http://schemas.microsoft.com/office/drawing/2014/main" xmlns="" id="{CB616945-DBEB-4414-B397-FB5FD3963497}"/>
                </a:ext>
              </a:extLst>
            </p:cNvPr>
            <p:cNvSpPr/>
            <p:nvPr/>
          </p:nvSpPr>
          <p:spPr>
            <a:xfrm rot="1156427">
              <a:off x="9344481" y="2227240"/>
              <a:ext cx="834252" cy="832617"/>
            </a:xfrm>
            <a:prstGeom prst="rect">
              <a:avLst/>
            </a:prstGeom>
            <a:solidFill>
              <a:srgbClr val="2F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7" name="Picture 6" descr="A picture containing icon&#10;&#10;Description automatically generated">
            <a:extLst>
              <a:ext uri="{FF2B5EF4-FFF2-40B4-BE49-F238E27FC236}">
                <a16:creationId xmlns:a16="http://schemas.microsoft.com/office/drawing/2014/main" xmlns="" id="{4BB7CD60-399C-4619-8FE7-49B52B370E0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62080" y="321938"/>
            <a:ext cx="2770358" cy="564556"/>
          </a:xfrm>
          <a:prstGeom prst="rect">
            <a:avLst/>
          </a:prstGeom>
        </p:spPr>
      </p:pic>
    </p:spTree>
    <p:extLst>
      <p:ext uri="{BB962C8B-B14F-4D97-AF65-F5344CB8AC3E}">
        <p14:creationId xmlns:p14="http://schemas.microsoft.com/office/powerpoint/2010/main" val="20954683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89" r:id="rId7"/>
    <p:sldLayoutId id="2147483690"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007546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Lst>
  <p:hf hdr="0" ftr="0" dt="0"/>
  <p:txStyles>
    <p:titleStyle>
      <a:lvl1pPr algn="ctr" defTabSz="914217" rtl="0" eaLnBrk="1" latinLnBrk="0" hangingPunct="1">
        <a:lnSpc>
          <a:spcPct val="90000"/>
        </a:lnSpc>
        <a:spcBef>
          <a:spcPct val="0"/>
        </a:spcBef>
        <a:buNone/>
        <a:defRPr lang="en-US" sz="4000" b="1" i="0" kern="1200" spc="-50" baseline="0">
          <a:solidFill>
            <a:schemeClr val="tx2"/>
          </a:solidFill>
          <a:latin typeface="Poppins" panose="00000500000000000000" pitchFamily="2" charset="0"/>
          <a:ea typeface="Open Sans Light" panose="020B0306030504020204" pitchFamily="34" charset="0"/>
          <a:cs typeface="Poppins Light" pitchFamily="2" charset="77"/>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200" b="0" i="0" kern="1200" spc="-15" baseline="0" dirty="0" smtClean="0">
          <a:solidFill>
            <a:schemeClr val="tx1"/>
          </a:solidFill>
          <a:effectLst/>
          <a:latin typeface="Poppins" panose="00000500000000000000" pitchFamily="2" charset="0"/>
          <a:ea typeface="Open Sans Light" panose="020B0306030504020204" pitchFamily="34" charset="0"/>
          <a:cs typeface="Open Sans" charset="0"/>
        </a:defRPr>
      </a:lvl1pPr>
      <a:lvl2pPr marL="685663" indent="-228555" algn="l" defTabSz="914217" rtl="0" eaLnBrk="1" latinLnBrk="0" hangingPunct="1">
        <a:lnSpc>
          <a:spcPct val="90000"/>
        </a:lnSpc>
        <a:spcBef>
          <a:spcPts val="500"/>
        </a:spcBef>
        <a:buFont typeface="Arial" panose="020B0604020202020204" pitchFamily="34" charset="0"/>
        <a:buChar char="•"/>
        <a:defRPr lang="en-US" sz="1800" b="0" i="0" kern="1200" spc="-15" baseline="0" dirty="0" smtClean="0">
          <a:solidFill>
            <a:schemeClr val="tx1"/>
          </a:solidFill>
          <a:effectLst/>
          <a:latin typeface="Poppins" panose="00000500000000000000" pitchFamily="2" charset="0"/>
          <a:ea typeface="Open Sans Light" panose="020B0306030504020204" pitchFamily="34" charset="0"/>
          <a:cs typeface="Open Sans" charset="0"/>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600" b="0" i="0" kern="1200" spc="-15" baseline="0" dirty="0" smtClean="0">
          <a:solidFill>
            <a:schemeClr val="tx1"/>
          </a:solidFill>
          <a:effectLst/>
          <a:latin typeface="Poppins" panose="00000500000000000000" pitchFamily="2" charset="0"/>
          <a:ea typeface="Open Sans Light" panose="020B0306030504020204" pitchFamily="34" charset="0"/>
          <a:cs typeface="Open Sans" charset="0"/>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400" b="0" i="0" kern="1200" spc="-15" baseline="0" dirty="0" smtClean="0">
          <a:solidFill>
            <a:schemeClr val="tx1"/>
          </a:solidFill>
          <a:effectLst/>
          <a:latin typeface="Poppins" panose="00000500000000000000" pitchFamily="2" charset="0"/>
          <a:ea typeface="Open Sans Light" panose="020B0306030504020204" pitchFamily="34" charset="0"/>
          <a:cs typeface="Open Sans" charset="0"/>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400" b="0" i="0" kern="1200" spc="-15" baseline="0" dirty="0">
          <a:solidFill>
            <a:schemeClr val="tx1"/>
          </a:solidFill>
          <a:effectLst/>
          <a:latin typeface="Poppins" panose="00000500000000000000" pitchFamily="2" charset="0"/>
          <a:ea typeface="Open Sans Light" panose="020B0306030504020204" pitchFamily="34" charset="0"/>
          <a:cs typeface="Open Sans" charset="0"/>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2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9.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454FB386-812A-B407-8D84-5848F1A059F4}"/>
              </a:ext>
            </a:extLst>
          </p:cNvPr>
          <p:cNvSpPr>
            <a:spLocks noGrp="1"/>
          </p:cNvSpPr>
          <p:nvPr>
            <p:ph type="ctrTitle"/>
          </p:nvPr>
        </p:nvSpPr>
        <p:spPr>
          <a:xfrm>
            <a:off x="130629" y="1873478"/>
            <a:ext cx="9144000" cy="2387600"/>
          </a:xfrm>
        </p:spPr>
        <p:txBody>
          <a:bodyPr/>
          <a:lstStyle/>
          <a:p>
            <a:r>
              <a:rPr lang="en-IN" dirty="0"/>
              <a:t>TallyCare Training</a:t>
            </a:r>
            <a:br>
              <a:rPr lang="en-IN" dirty="0"/>
            </a:br>
            <a:r>
              <a:rPr lang="en-IN" sz="4000" dirty="0"/>
              <a:t>TallyPrime Rel 4.0</a:t>
            </a:r>
            <a:endParaRPr lang="en-IN" dirty="0"/>
          </a:p>
        </p:txBody>
      </p:sp>
    </p:spTree>
    <p:extLst>
      <p:ext uri="{BB962C8B-B14F-4D97-AF65-F5344CB8AC3E}">
        <p14:creationId xmlns:p14="http://schemas.microsoft.com/office/powerpoint/2010/main" val="1564031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56B90B9F-3603-E8E1-CE49-AD2ADB8DAFF3}"/>
              </a:ext>
            </a:extLst>
          </p:cNvPr>
          <p:cNvSpPr>
            <a:spLocks noGrp="1"/>
          </p:cNvSpPr>
          <p:nvPr>
            <p:ph type="title"/>
          </p:nvPr>
        </p:nvSpPr>
        <p:spPr>
          <a:xfrm>
            <a:off x="452070" y="1075453"/>
            <a:ext cx="11152980" cy="454884"/>
          </a:xfrm>
        </p:spPr>
        <p:txBody>
          <a:bodyPr>
            <a:noAutofit/>
          </a:bodyPr>
          <a:lstStyle/>
          <a:p>
            <a:pPr algn="l"/>
            <a:r>
              <a:rPr lang="en-US" sz="3200" dirty="0"/>
              <a:t>Product Walk-Through – Operations in the Dashboard (1/2)</a:t>
            </a:r>
            <a:endParaRPr lang="en-IN" sz="3200" b="0" dirty="0"/>
          </a:p>
        </p:txBody>
      </p:sp>
      <p:sp>
        <p:nvSpPr>
          <p:cNvPr id="57" name="Rectangle 56">
            <a:extLst>
              <a:ext uri="{FF2B5EF4-FFF2-40B4-BE49-F238E27FC236}">
                <a16:creationId xmlns:a16="http://schemas.microsoft.com/office/drawing/2014/main" xmlns="" id="{BC625E0F-A268-A906-F8AA-3A982EA6F563}"/>
              </a:ext>
            </a:extLst>
          </p:cNvPr>
          <p:cNvSpPr/>
          <p:nvPr/>
        </p:nvSpPr>
        <p:spPr>
          <a:xfrm>
            <a:off x="952815" y="2562149"/>
            <a:ext cx="4370301" cy="4104000"/>
          </a:xfrm>
          <a:prstGeom prst="rect">
            <a:avLst/>
          </a:prstGeom>
          <a:noFill/>
          <a:ln>
            <a:solidFill>
              <a:srgbClr val="00D6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xmlns="" id="{1A9E634D-B930-C432-C104-1F791B7B9438}"/>
              </a:ext>
            </a:extLst>
          </p:cNvPr>
          <p:cNvSpPr txBox="1"/>
          <p:nvPr/>
        </p:nvSpPr>
        <p:spPr>
          <a:xfrm>
            <a:off x="1077460" y="2740824"/>
            <a:ext cx="3991724" cy="923330"/>
          </a:xfrm>
          <a:prstGeom prst="rect">
            <a:avLst/>
          </a:prstGeom>
          <a:noFill/>
        </p:spPr>
        <p:txBody>
          <a:bodyPr wrap="square">
            <a:spAutoFit/>
          </a:bodyPr>
          <a:lstStyle/>
          <a:p>
            <a:pPr algn="ctr"/>
            <a:r>
              <a:rPr lang="en-US" dirty="0"/>
              <a:t>Make a big impact with professional slides and charts by adding </a:t>
            </a:r>
            <a:r>
              <a:rPr lang="en-US" dirty="0" err="1"/>
              <a:t>Alt+A</a:t>
            </a:r>
            <a:r>
              <a:rPr lang="en-US" dirty="0"/>
              <a:t> required tiles</a:t>
            </a:r>
          </a:p>
        </p:txBody>
      </p:sp>
      <p:sp>
        <p:nvSpPr>
          <p:cNvPr id="60" name="TextBox 59">
            <a:extLst>
              <a:ext uri="{FF2B5EF4-FFF2-40B4-BE49-F238E27FC236}">
                <a16:creationId xmlns:a16="http://schemas.microsoft.com/office/drawing/2014/main" xmlns="" id="{0FE0046A-8A15-E9E6-C79A-F6CFD7C3EF53}"/>
              </a:ext>
            </a:extLst>
          </p:cNvPr>
          <p:cNvSpPr txBox="1"/>
          <p:nvPr/>
        </p:nvSpPr>
        <p:spPr>
          <a:xfrm>
            <a:off x="952815" y="3913513"/>
            <a:ext cx="4005032" cy="369332"/>
          </a:xfrm>
          <a:prstGeom prst="rect">
            <a:avLst/>
          </a:prstGeom>
          <a:noFill/>
        </p:spPr>
        <p:txBody>
          <a:bodyPr wrap="square">
            <a:spAutoFit/>
          </a:bodyPr>
          <a:lstStyle/>
          <a:p>
            <a:pPr algn="ctr"/>
            <a:r>
              <a:rPr lang="en-US" dirty="0"/>
              <a:t>One tile can be added at a time</a:t>
            </a:r>
          </a:p>
        </p:txBody>
      </p:sp>
      <p:sp>
        <p:nvSpPr>
          <p:cNvPr id="61" name="TextBox 60">
            <a:extLst>
              <a:ext uri="{FF2B5EF4-FFF2-40B4-BE49-F238E27FC236}">
                <a16:creationId xmlns:a16="http://schemas.microsoft.com/office/drawing/2014/main" xmlns="" id="{86AB437A-3DED-17CA-3148-6BECD26B4B37}"/>
              </a:ext>
            </a:extLst>
          </p:cNvPr>
          <p:cNvSpPr txBox="1"/>
          <p:nvPr/>
        </p:nvSpPr>
        <p:spPr>
          <a:xfrm>
            <a:off x="1056373" y="4984448"/>
            <a:ext cx="4005032" cy="1200329"/>
          </a:xfrm>
          <a:prstGeom prst="rect">
            <a:avLst/>
          </a:prstGeom>
          <a:noFill/>
        </p:spPr>
        <p:txBody>
          <a:bodyPr wrap="square">
            <a:spAutoFit/>
          </a:bodyPr>
          <a:lstStyle/>
          <a:p>
            <a:pPr algn="ctr"/>
            <a:r>
              <a:rPr lang="en-US" dirty="0"/>
              <a:t>A given tile may have multiple information, hence same tile can be added multiple times with different Titles.</a:t>
            </a:r>
          </a:p>
        </p:txBody>
      </p:sp>
      <p:cxnSp>
        <p:nvCxnSpPr>
          <p:cNvPr id="63" name="Straight Connector 62">
            <a:extLst>
              <a:ext uri="{FF2B5EF4-FFF2-40B4-BE49-F238E27FC236}">
                <a16:creationId xmlns:a16="http://schemas.microsoft.com/office/drawing/2014/main" xmlns="" id="{370D4E3A-2538-964C-EEF2-B1388445ED16}"/>
              </a:ext>
            </a:extLst>
          </p:cNvPr>
          <p:cNvCxnSpPr>
            <a:cxnSpLocks/>
          </p:cNvCxnSpPr>
          <p:nvPr/>
        </p:nvCxnSpPr>
        <p:spPr>
          <a:xfrm>
            <a:off x="1186546" y="3646714"/>
            <a:ext cx="3744686" cy="0"/>
          </a:xfrm>
          <a:prstGeom prst="line">
            <a:avLst/>
          </a:prstGeom>
          <a:ln>
            <a:solidFill>
              <a:srgbClr val="00D6BE"/>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3CF5F20C-9236-131C-5307-A3E13AF5067B}"/>
              </a:ext>
            </a:extLst>
          </p:cNvPr>
          <p:cNvCxnSpPr>
            <a:cxnSpLocks/>
          </p:cNvCxnSpPr>
          <p:nvPr/>
        </p:nvCxnSpPr>
        <p:spPr>
          <a:xfrm>
            <a:off x="1150099" y="4570606"/>
            <a:ext cx="3846446" cy="0"/>
          </a:xfrm>
          <a:prstGeom prst="line">
            <a:avLst/>
          </a:prstGeom>
          <a:ln>
            <a:solidFill>
              <a:srgbClr val="00D6BE"/>
            </a:solidFill>
            <a:prstDash val="lgDash"/>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xmlns="" id="{112B8DB8-5042-F31C-43D2-A986BFC8A065}"/>
              </a:ext>
            </a:extLst>
          </p:cNvPr>
          <p:cNvGrpSpPr/>
          <p:nvPr/>
        </p:nvGrpSpPr>
        <p:grpSpPr>
          <a:xfrm>
            <a:off x="1169230" y="1635425"/>
            <a:ext cx="3535446" cy="972000"/>
            <a:chOff x="668484" y="1635425"/>
            <a:chExt cx="3535446" cy="972000"/>
          </a:xfrm>
        </p:grpSpPr>
        <p:pic>
          <p:nvPicPr>
            <p:cNvPr id="73" name="Picture 72">
              <a:extLst>
                <a:ext uri="{FF2B5EF4-FFF2-40B4-BE49-F238E27FC236}">
                  <a16:creationId xmlns:a16="http://schemas.microsoft.com/office/drawing/2014/main" xmlns="" id="{7CF276F5-CB24-BFB1-B743-18D9FF088F34}"/>
                </a:ext>
              </a:extLst>
            </p:cNvPr>
            <p:cNvPicPr>
              <a:picLocks noChangeAspect="1"/>
            </p:cNvPicPr>
            <p:nvPr/>
          </p:nvPicPr>
          <p:blipFill>
            <a:blip r:embed="rId3"/>
            <a:stretch>
              <a:fillRect/>
            </a:stretch>
          </p:blipFill>
          <p:spPr>
            <a:xfrm>
              <a:off x="668484" y="1635425"/>
              <a:ext cx="3535446" cy="972000"/>
            </a:xfrm>
            <a:prstGeom prst="rect">
              <a:avLst/>
            </a:prstGeom>
          </p:spPr>
        </p:pic>
        <p:sp>
          <p:nvSpPr>
            <p:cNvPr id="74" name="TextBox 73">
              <a:extLst>
                <a:ext uri="{FF2B5EF4-FFF2-40B4-BE49-F238E27FC236}">
                  <a16:creationId xmlns:a16="http://schemas.microsoft.com/office/drawing/2014/main" xmlns="" id="{F83C8E2E-7961-B64C-F814-93BB4DFBFB06}"/>
                </a:ext>
              </a:extLst>
            </p:cNvPr>
            <p:cNvSpPr txBox="1"/>
            <p:nvPr/>
          </p:nvSpPr>
          <p:spPr>
            <a:xfrm>
              <a:off x="951076" y="1894403"/>
              <a:ext cx="3214134" cy="551048"/>
            </a:xfrm>
            <a:prstGeom prst="rect">
              <a:avLst/>
            </a:prstGeom>
            <a:noFill/>
          </p:spPr>
          <p:txBody>
            <a:bodyPr wrap="square" rtlCol="0" anchor="b">
              <a:spAutoFit/>
            </a:bodyPr>
            <a:lstStyle/>
            <a:p>
              <a:pPr algn="ctr">
                <a:lnSpc>
                  <a:spcPts val="3500"/>
                </a:lnSpc>
              </a:pPr>
              <a:r>
                <a:rPr lang="es-NI" sz="3400" b="1" spc="-30" dirty="0">
                  <a:solidFill>
                    <a:schemeClr val="tx2"/>
                  </a:solidFill>
                  <a:latin typeface="Poppins" panose="00000500000000000000" pitchFamily="2" charset="0"/>
                  <a:cs typeface="Poppins" panose="00000500000000000000" pitchFamily="2" charset="0"/>
                </a:rPr>
                <a:t>ADD TILE</a:t>
              </a:r>
              <a:endParaRPr lang="en-US" sz="3400" b="1" spc="-30" dirty="0">
                <a:solidFill>
                  <a:schemeClr val="tx2"/>
                </a:solidFill>
                <a:latin typeface="Poppins" panose="00000500000000000000" pitchFamily="2" charset="0"/>
                <a:cs typeface="Poppins" panose="00000500000000000000" pitchFamily="2" charset="0"/>
              </a:endParaRPr>
            </a:p>
          </p:txBody>
        </p:sp>
      </p:grpSp>
      <p:sp>
        <p:nvSpPr>
          <p:cNvPr id="77" name="Rectangle 76">
            <a:extLst>
              <a:ext uri="{FF2B5EF4-FFF2-40B4-BE49-F238E27FC236}">
                <a16:creationId xmlns:a16="http://schemas.microsoft.com/office/drawing/2014/main" xmlns="" id="{FA52787A-D269-0B23-CC67-AA8924B389A9}"/>
              </a:ext>
            </a:extLst>
          </p:cNvPr>
          <p:cNvSpPr/>
          <p:nvPr/>
        </p:nvSpPr>
        <p:spPr>
          <a:xfrm>
            <a:off x="6540192" y="2554473"/>
            <a:ext cx="4370301" cy="4104000"/>
          </a:xfrm>
          <a:prstGeom prst="rect">
            <a:avLst/>
          </a:prstGeom>
          <a:noFill/>
          <a:ln>
            <a:solidFill>
              <a:srgbClr val="97CE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xmlns="" id="{71C9A187-C899-D02C-DEBA-3AC378CBEC4A}"/>
              </a:ext>
            </a:extLst>
          </p:cNvPr>
          <p:cNvSpPr txBox="1"/>
          <p:nvPr/>
        </p:nvSpPr>
        <p:spPr>
          <a:xfrm>
            <a:off x="6596746" y="2617751"/>
            <a:ext cx="4313747" cy="3539430"/>
          </a:xfrm>
          <a:prstGeom prst="rect">
            <a:avLst/>
          </a:prstGeom>
          <a:noFill/>
        </p:spPr>
        <p:txBody>
          <a:bodyPr wrap="square">
            <a:spAutoFit/>
          </a:bodyPr>
          <a:lstStyle/>
          <a:p>
            <a:pPr algn="ctr"/>
            <a:r>
              <a:rPr lang="en-US" sz="1600" dirty="0"/>
              <a:t>Configure tile from the dashboard  </a:t>
            </a:r>
          </a:p>
          <a:p>
            <a:endParaRPr lang="en-US" sz="1600" dirty="0"/>
          </a:p>
          <a:p>
            <a:r>
              <a:rPr lang="en-US" sz="1600" dirty="0"/>
              <a:t>On clicking the right button </a:t>
            </a:r>
            <a:r>
              <a:rPr lang="en-US" sz="1600" dirty="0" err="1"/>
              <a:t>Alt+C</a:t>
            </a:r>
            <a:r>
              <a:rPr lang="en-US" sz="1600" dirty="0"/>
              <a:t>, a configuration screen will be opened containing the list of details that can be -    </a:t>
            </a:r>
          </a:p>
          <a:p>
            <a:pPr lvl="1"/>
            <a:r>
              <a:rPr lang="en-US" sz="1600" dirty="0"/>
              <a:t>a) Add or remove the information to the tile and other set of configurations will allow to see additional details for the information added to the tile</a:t>
            </a:r>
          </a:p>
          <a:p>
            <a:pPr lvl="1"/>
            <a:r>
              <a:rPr lang="en-US" sz="1600" dirty="0"/>
              <a:t>b) The defaults of these configurations will be preset based on the commonly used information of the users.</a:t>
            </a:r>
          </a:p>
          <a:p>
            <a:endParaRPr lang="en-US" sz="1600" dirty="0"/>
          </a:p>
          <a:p>
            <a:pPr algn="ctr"/>
            <a:r>
              <a:rPr lang="en-US" sz="1600" dirty="0"/>
              <a:t>One tile can be configured at a time</a:t>
            </a:r>
          </a:p>
        </p:txBody>
      </p:sp>
      <p:cxnSp>
        <p:nvCxnSpPr>
          <p:cNvPr id="80" name="Straight Connector 79">
            <a:extLst>
              <a:ext uri="{FF2B5EF4-FFF2-40B4-BE49-F238E27FC236}">
                <a16:creationId xmlns:a16="http://schemas.microsoft.com/office/drawing/2014/main" xmlns="" id="{6404D8E8-D96B-818C-C217-130C88B042C0}"/>
              </a:ext>
            </a:extLst>
          </p:cNvPr>
          <p:cNvCxnSpPr>
            <a:cxnSpLocks/>
          </p:cNvCxnSpPr>
          <p:nvPr/>
        </p:nvCxnSpPr>
        <p:spPr>
          <a:xfrm>
            <a:off x="6912432" y="3243942"/>
            <a:ext cx="3744686" cy="0"/>
          </a:xfrm>
          <a:prstGeom prst="line">
            <a:avLst/>
          </a:prstGeom>
          <a:ln>
            <a:solidFill>
              <a:srgbClr val="97CEE0"/>
            </a:solidFill>
            <a:prstDash val="lg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xmlns="" id="{8FCF3612-7A27-D42B-013E-6E8E37350E44}"/>
              </a:ext>
            </a:extLst>
          </p:cNvPr>
          <p:cNvCxnSpPr>
            <a:cxnSpLocks/>
          </p:cNvCxnSpPr>
          <p:nvPr/>
        </p:nvCxnSpPr>
        <p:spPr>
          <a:xfrm>
            <a:off x="6912432" y="6208240"/>
            <a:ext cx="3744686" cy="0"/>
          </a:xfrm>
          <a:prstGeom prst="line">
            <a:avLst/>
          </a:prstGeom>
          <a:ln>
            <a:solidFill>
              <a:srgbClr val="97CEE0"/>
            </a:solidFill>
            <a:prstDash val="lgDash"/>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xmlns="" id="{466D3E07-1E25-E841-E05A-2B8BC7861F79}"/>
              </a:ext>
            </a:extLst>
          </p:cNvPr>
          <p:cNvGrpSpPr/>
          <p:nvPr/>
        </p:nvGrpSpPr>
        <p:grpSpPr>
          <a:xfrm>
            <a:off x="6555425" y="1530337"/>
            <a:ext cx="4467345" cy="965040"/>
            <a:chOff x="6318218" y="1643863"/>
            <a:chExt cx="4473781" cy="965040"/>
          </a:xfrm>
        </p:grpSpPr>
        <p:pic>
          <p:nvPicPr>
            <p:cNvPr id="76" name="Picture 75">
              <a:extLst>
                <a:ext uri="{FF2B5EF4-FFF2-40B4-BE49-F238E27FC236}">
                  <a16:creationId xmlns:a16="http://schemas.microsoft.com/office/drawing/2014/main" xmlns="" id="{07FCC1F7-683B-984A-CBC6-A7660FE3F375}"/>
                </a:ext>
              </a:extLst>
            </p:cNvPr>
            <p:cNvPicPr>
              <a:picLocks noChangeAspect="1"/>
            </p:cNvPicPr>
            <p:nvPr/>
          </p:nvPicPr>
          <p:blipFill>
            <a:blip r:embed="rId4"/>
            <a:stretch>
              <a:fillRect/>
            </a:stretch>
          </p:blipFill>
          <p:spPr>
            <a:xfrm>
              <a:off x="6318218" y="1643863"/>
              <a:ext cx="4473781" cy="965040"/>
            </a:xfrm>
            <a:prstGeom prst="rect">
              <a:avLst/>
            </a:prstGeom>
          </p:spPr>
        </p:pic>
        <p:sp>
          <p:nvSpPr>
            <p:cNvPr id="82" name="TextBox 81">
              <a:extLst>
                <a:ext uri="{FF2B5EF4-FFF2-40B4-BE49-F238E27FC236}">
                  <a16:creationId xmlns:a16="http://schemas.microsoft.com/office/drawing/2014/main" xmlns="" id="{AC9D65C9-28CD-6FA1-15BB-6A48EDD85DAA}"/>
                </a:ext>
              </a:extLst>
            </p:cNvPr>
            <p:cNvSpPr txBox="1"/>
            <p:nvPr/>
          </p:nvSpPr>
          <p:spPr>
            <a:xfrm>
              <a:off x="6590705" y="1868416"/>
              <a:ext cx="4194858" cy="551048"/>
            </a:xfrm>
            <a:prstGeom prst="rect">
              <a:avLst/>
            </a:prstGeom>
            <a:noFill/>
          </p:spPr>
          <p:txBody>
            <a:bodyPr wrap="square" rtlCol="0" anchor="b">
              <a:spAutoFit/>
            </a:bodyPr>
            <a:lstStyle/>
            <a:p>
              <a:pPr algn="ctr">
                <a:lnSpc>
                  <a:spcPts val="3500"/>
                </a:lnSpc>
              </a:pPr>
              <a:r>
                <a:rPr lang="es-NI" sz="3400" b="1" spc="-30" dirty="0">
                  <a:solidFill>
                    <a:schemeClr val="tx2"/>
                  </a:solidFill>
                  <a:latin typeface="Poppins" panose="00000500000000000000" pitchFamily="2" charset="0"/>
                  <a:cs typeface="Poppins" panose="00000500000000000000" pitchFamily="2" charset="0"/>
                </a:rPr>
                <a:t>       CONFIGURE TILE</a:t>
              </a:r>
              <a:endParaRPr lang="en-US" sz="3400" b="1" spc="-30" dirty="0">
                <a:solidFill>
                  <a:schemeClr val="tx2"/>
                </a:solidFill>
                <a:latin typeface="Poppins" panose="00000500000000000000" pitchFamily="2" charset="0"/>
                <a:cs typeface="Poppins" panose="00000500000000000000" pitchFamily="2" charset="0"/>
              </a:endParaRPr>
            </a:p>
          </p:txBody>
        </p:sp>
      </p:grpSp>
    </p:spTree>
    <p:extLst>
      <p:ext uri="{BB962C8B-B14F-4D97-AF65-F5344CB8AC3E}">
        <p14:creationId xmlns:p14="http://schemas.microsoft.com/office/powerpoint/2010/main" val="3925574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56B90B9F-3603-E8E1-CE49-AD2ADB8DAFF3}"/>
              </a:ext>
            </a:extLst>
          </p:cNvPr>
          <p:cNvSpPr>
            <a:spLocks noGrp="1"/>
          </p:cNvSpPr>
          <p:nvPr>
            <p:ph type="title"/>
          </p:nvPr>
        </p:nvSpPr>
        <p:spPr>
          <a:xfrm>
            <a:off x="452070" y="1075453"/>
            <a:ext cx="11152980" cy="454884"/>
          </a:xfrm>
        </p:spPr>
        <p:txBody>
          <a:bodyPr>
            <a:noAutofit/>
          </a:bodyPr>
          <a:lstStyle/>
          <a:p>
            <a:pPr algn="l"/>
            <a:r>
              <a:rPr lang="en-US" sz="3200" dirty="0"/>
              <a:t>Product Walk-Through – Operations in the Dashboard (2/2)</a:t>
            </a:r>
            <a:endParaRPr lang="en-IN" sz="3200" b="0" dirty="0"/>
          </a:p>
        </p:txBody>
      </p:sp>
      <p:sp>
        <p:nvSpPr>
          <p:cNvPr id="57" name="Rectangle 56">
            <a:extLst>
              <a:ext uri="{FF2B5EF4-FFF2-40B4-BE49-F238E27FC236}">
                <a16:creationId xmlns:a16="http://schemas.microsoft.com/office/drawing/2014/main" xmlns="" id="{BC625E0F-A268-A906-F8AA-3A982EA6F563}"/>
              </a:ext>
            </a:extLst>
          </p:cNvPr>
          <p:cNvSpPr/>
          <p:nvPr/>
        </p:nvSpPr>
        <p:spPr>
          <a:xfrm>
            <a:off x="952815" y="2562149"/>
            <a:ext cx="4370301" cy="4104000"/>
          </a:xfrm>
          <a:prstGeom prst="rect">
            <a:avLst/>
          </a:prstGeom>
          <a:noFill/>
          <a:ln>
            <a:solidFill>
              <a:srgbClr val="D4AB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xmlns="" id="{1A9E634D-B930-C432-C104-1F791B7B9438}"/>
              </a:ext>
            </a:extLst>
          </p:cNvPr>
          <p:cNvSpPr txBox="1"/>
          <p:nvPr/>
        </p:nvSpPr>
        <p:spPr>
          <a:xfrm>
            <a:off x="1286505" y="2757543"/>
            <a:ext cx="3619107" cy="1200329"/>
          </a:xfrm>
          <a:prstGeom prst="rect">
            <a:avLst/>
          </a:prstGeom>
          <a:noFill/>
        </p:spPr>
        <p:txBody>
          <a:bodyPr wrap="square">
            <a:spAutoFit/>
          </a:bodyPr>
          <a:lstStyle/>
          <a:p>
            <a:pPr algn="ctr"/>
            <a:r>
              <a:rPr lang="en-US" dirty="0"/>
              <a:t>Removal of tile can happen through a right button </a:t>
            </a:r>
            <a:r>
              <a:rPr lang="en-US" dirty="0" err="1"/>
              <a:t>Alt+D</a:t>
            </a:r>
            <a:r>
              <a:rPr lang="en-US" dirty="0"/>
              <a:t> ‘Remove Tile', and on clicking it, the tile that has focus will get removed.</a:t>
            </a:r>
          </a:p>
        </p:txBody>
      </p:sp>
      <p:cxnSp>
        <p:nvCxnSpPr>
          <p:cNvPr id="63" name="Straight Connector 62">
            <a:extLst>
              <a:ext uri="{FF2B5EF4-FFF2-40B4-BE49-F238E27FC236}">
                <a16:creationId xmlns:a16="http://schemas.microsoft.com/office/drawing/2014/main" xmlns="" id="{370D4E3A-2538-964C-EEF2-B1388445ED16}"/>
              </a:ext>
            </a:extLst>
          </p:cNvPr>
          <p:cNvCxnSpPr>
            <a:cxnSpLocks/>
          </p:cNvCxnSpPr>
          <p:nvPr/>
        </p:nvCxnSpPr>
        <p:spPr>
          <a:xfrm>
            <a:off x="1160926" y="4098570"/>
            <a:ext cx="3744686" cy="0"/>
          </a:xfrm>
          <a:prstGeom prst="line">
            <a:avLst/>
          </a:prstGeom>
          <a:ln>
            <a:solidFill>
              <a:srgbClr val="D4ABF1"/>
            </a:solidFill>
            <a:prstDash val="lgDash"/>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xmlns="" id="{FA52787A-D269-0B23-CC67-AA8924B389A9}"/>
              </a:ext>
            </a:extLst>
          </p:cNvPr>
          <p:cNvSpPr/>
          <p:nvPr/>
        </p:nvSpPr>
        <p:spPr>
          <a:xfrm>
            <a:off x="6540192" y="2554473"/>
            <a:ext cx="4370301" cy="4104000"/>
          </a:xfrm>
          <a:prstGeom prst="rect">
            <a:avLst/>
          </a:prstGeom>
          <a:noFill/>
          <a:ln>
            <a:solidFill>
              <a:srgbClr val="FFCB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xmlns="" id="{71C9A187-C899-D02C-DEBA-3AC378CBEC4A}"/>
              </a:ext>
            </a:extLst>
          </p:cNvPr>
          <p:cNvSpPr txBox="1"/>
          <p:nvPr/>
        </p:nvSpPr>
        <p:spPr>
          <a:xfrm>
            <a:off x="6814879" y="2915526"/>
            <a:ext cx="3939791" cy="584775"/>
          </a:xfrm>
          <a:prstGeom prst="rect">
            <a:avLst/>
          </a:prstGeom>
          <a:noFill/>
        </p:spPr>
        <p:txBody>
          <a:bodyPr wrap="square">
            <a:spAutoFit/>
          </a:bodyPr>
          <a:lstStyle/>
          <a:p>
            <a:pPr algn="ctr"/>
            <a:r>
              <a:rPr lang="en-US" sz="1600" dirty="0" err="1"/>
              <a:t>Ctrl+V</a:t>
            </a:r>
            <a:r>
              <a:rPr lang="en-US" sz="1600" dirty="0"/>
              <a:t>: Expand selected tile in larger view</a:t>
            </a:r>
          </a:p>
          <a:p>
            <a:endParaRPr lang="en-US" sz="1600" dirty="0"/>
          </a:p>
        </p:txBody>
      </p:sp>
      <p:cxnSp>
        <p:nvCxnSpPr>
          <p:cNvPr id="80" name="Straight Connector 79">
            <a:extLst>
              <a:ext uri="{FF2B5EF4-FFF2-40B4-BE49-F238E27FC236}">
                <a16:creationId xmlns:a16="http://schemas.microsoft.com/office/drawing/2014/main" xmlns="" id="{6404D8E8-D96B-818C-C217-130C88B042C0}"/>
              </a:ext>
            </a:extLst>
          </p:cNvPr>
          <p:cNvCxnSpPr>
            <a:cxnSpLocks/>
          </p:cNvCxnSpPr>
          <p:nvPr/>
        </p:nvCxnSpPr>
        <p:spPr>
          <a:xfrm>
            <a:off x="7038480" y="3701142"/>
            <a:ext cx="3744686" cy="0"/>
          </a:xfrm>
          <a:prstGeom prst="line">
            <a:avLst/>
          </a:prstGeom>
          <a:ln>
            <a:solidFill>
              <a:srgbClr val="FFCB8A"/>
            </a:solidFill>
            <a:prstDash val="lgDash"/>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xmlns="" id="{AD13A4E0-5A40-064C-DB63-318646C74BFB}"/>
              </a:ext>
            </a:extLst>
          </p:cNvPr>
          <p:cNvGrpSpPr/>
          <p:nvPr/>
        </p:nvGrpSpPr>
        <p:grpSpPr>
          <a:xfrm>
            <a:off x="1265669" y="1646723"/>
            <a:ext cx="3546078" cy="971028"/>
            <a:chOff x="1265669" y="1646723"/>
            <a:chExt cx="3546078" cy="971028"/>
          </a:xfrm>
        </p:grpSpPr>
        <p:pic>
          <p:nvPicPr>
            <p:cNvPr id="2" name="Picture 1">
              <a:extLst>
                <a:ext uri="{FF2B5EF4-FFF2-40B4-BE49-F238E27FC236}">
                  <a16:creationId xmlns:a16="http://schemas.microsoft.com/office/drawing/2014/main" xmlns="" id="{BD821A06-4B09-BFE4-5111-AB0898E3E228}"/>
                </a:ext>
              </a:extLst>
            </p:cNvPr>
            <p:cNvPicPr>
              <a:picLocks noChangeAspect="1"/>
            </p:cNvPicPr>
            <p:nvPr/>
          </p:nvPicPr>
          <p:blipFill>
            <a:blip r:embed="rId2"/>
            <a:stretch>
              <a:fillRect/>
            </a:stretch>
          </p:blipFill>
          <p:spPr>
            <a:xfrm>
              <a:off x="1265669" y="1646723"/>
              <a:ext cx="3535200" cy="971028"/>
            </a:xfrm>
            <a:prstGeom prst="rect">
              <a:avLst/>
            </a:prstGeom>
          </p:spPr>
        </p:pic>
        <p:sp>
          <p:nvSpPr>
            <p:cNvPr id="3" name="TextBox 2">
              <a:extLst>
                <a:ext uri="{FF2B5EF4-FFF2-40B4-BE49-F238E27FC236}">
                  <a16:creationId xmlns:a16="http://schemas.microsoft.com/office/drawing/2014/main" xmlns="" id="{A89B012C-9453-B26D-85D8-66935DDF2F45}"/>
                </a:ext>
              </a:extLst>
            </p:cNvPr>
            <p:cNvSpPr txBox="1"/>
            <p:nvPr/>
          </p:nvSpPr>
          <p:spPr>
            <a:xfrm>
              <a:off x="1597613" y="1868416"/>
              <a:ext cx="3214134" cy="551048"/>
            </a:xfrm>
            <a:prstGeom prst="rect">
              <a:avLst/>
            </a:prstGeom>
            <a:noFill/>
          </p:spPr>
          <p:txBody>
            <a:bodyPr wrap="square" rtlCol="0" anchor="b">
              <a:spAutoFit/>
            </a:bodyPr>
            <a:lstStyle/>
            <a:p>
              <a:pPr algn="ctr">
                <a:lnSpc>
                  <a:spcPts val="3500"/>
                </a:lnSpc>
              </a:pPr>
              <a:r>
                <a:rPr lang="es-NI" sz="3400" b="1" spc="-30" dirty="0">
                  <a:solidFill>
                    <a:schemeClr val="tx2"/>
                  </a:solidFill>
                  <a:latin typeface="Poppins" panose="00000500000000000000" pitchFamily="2" charset="0"/>
                  <a:cs typeface="Poppins" panose="00000500000000000000" pitchFamily="2" charset="0"/>
                </a:rPr>
                <a:t>    REMOVE TILE</a:t>
              </a:r>
              <a:endParaRPr lang="en-US" sz="3400" b="1" spc="-30" dirty="0">
                <a:solidFill>
                  <a:schemeClr val="tx2"/>
                </a:solidFill>
                <a:latin typeface="Poppins" panose="00000500000000000000" pitchFamily="2" charset="0"/>
                <a:cs typeface="Poppins" panose="00000500000000000000" pitchFamily="2" charset="0"/>
              </a:endParaRPr>
            </a:p>
          </p:txBody>
        </p:sp>
      </p:grpSp>
      <p:sp>
        <p:nvSpPr>
          <p:cNvPr id="6" name="TextBox 5">
            <a:extLst>
              <a:ext uri="{FF2B5EF4-FFF2-40B4-BE49-F238E27FC236}">
                <a16:creationId xmlns:a16="http://schemas.microsoft.com/office/drawing/2014/main" xmlns="" id="{7ADC378D-B980-3881-8200-62160EABB25E}"/>
              </a:ext>
            </a:extLst>
          </p:cNvPr>
          <p:cNvSpPr txBox="1"/>
          <p:nvPr/>
        </p:nvSpPr>
        <p:spPr>
          <a:xfrm>
            <a:off x="1181762" y="4451453"/>
            <a:ext cx="3619107" cy="1477328"/>
          </a:xfrm>
          <a:prstGeom prst="rect">
            <a:avLst/>
          </a:prstGeom>
          <a:noFill/>
        </p:spPr>
        <p:txBody>
          <a:bodyPr wrap="square">
            <a:spAutoFit/>
          </a:bodyPr>
          <a:lstStyle/>
          <a:p>
            <a:pPr algn="ctr"/>
            <a:r>
              <a:rPr lang="en-US" dirty="0"/>
              <a:t>Once removed &amp; any modifications to the tile will also be re-set to default. If user add the tile again, it will get added with the default settings. </a:t>
            </a:r>
          </a:p>
        </p:txBody>
      </p:sp>
      <p:grpSp>
        <p:nvGrpSpPr>
          <p:cNvPr id="9" name="Group 8">
            <a:extLst>
              <a:ext uri="{FF2B5EF4-FFF2-40B4-BE49-F238E27FC236}">
                <a16:creationId xmlns:a16="http://schemas.microsoft.com/office/drawing/2014/main" xmlns="" id="{A4BB9497-FE80-1F7B-1733-647B9888505D}"/>
              </a:ext>
            </a:extLst>
          </p:cNvPr>
          <p:cNvGrpSpPr/>
          <p:nvPr/>
        </p:nvGrpSpPr>
        <p:grpSpPr>
          <a:xfrm>
            <a:off x="6794142" y="1639774"/>
            <a:ext cx="3723748" cy="967091"/>
            <a:chOff x="6794142" y="1639774"/>
            <a:chExt cx="3723748" cy="967091"/>
          </a:xfrm>
        </p:grpSpPr>
        <p:pic>
          <p:nvPicPr>
            <p:cNvPr id="7" name="Picture 6">
              <a:extLst>
                <a:ext uri="{FF2B5EF4-FFF2-40B4-BE49-F238E27FC236}">
                  <a16:creationId xmlns:a16="http://schemas.microsoft.com/office/drawing/2014/main" xmlns="" id="{758CFE07-F707-78AD-5077-BBA4527194F0}"/>
                </a:ext>
              </a:extLst>
            </p:cNvPr>
            <p:cNvPicPr>
              <a:picLocks noChangeAspect="1"/>
            </p:cNvPicPr>
            <p:nvPr/>
          </p:nvPicPr>
          <p:blipFill>
            <a:blip r:embed="rId3"/>
            <a:stretch>
              <a:fillRect/>
            </a:stretch>
          </p:blipFill>
          <p:spPr>
            <a:xfrm>
              <a:off x="6794142" y="1639774"/>
              <a:ext cx="3546000" cy="967091"/>
            </a:xfrm>
            <a:prstGeom prst="rect">
              <a:avLst/>
            </a:prstGeom>
          </p:spPr>
        </p:pic>
        <p:sp>
          <p:nvSpPr>
            <p:cNvPr id="8" name="TextBox 7">
              <a:extLst>
                <a:ext uri="{FF2B5EF4-FFF2-40B4-BE49-F238E27FC236}">
                  <a16:creationId xmlns:a16="http://schemas.microsoft.com/office/drawing/2014/main" xmlns="" id="{D2395086-2576-2F6C-2844-48609E828BBD}"/>
                </a:ext>
              </a:extLst>
            </p:cNvPr>
            <p:cNvSpPr txBox="1"/>
            <p:nvPr/>
          </p:nvSpPr>
          <p:spPr>
            <a:xfrm>
              <a:off x="7303756" y="1876577"/>
              <a:ext cx="3214134" cy="551048"/>
            </a:xfrm>
            <a:prstGeom prst="rect">
              <a:avLst/>
            </a:prstGeom>
            <a:noFill/>
          </p:spPr>
          <p:txBody>
            <a:bodyPr wrap="square" rtlCol="0" anchor="b">
              <a:spAutoFit/>
            </a:bodyPr>
            <a:lstStyle/>
            <a:p>
              <a:pPr algn="ctr">
                <a:lnSpc>
                  <a:spcPts val="3500"/>
                </a:lnSpc>
              </a:pPr>
              <a:r>
                <a:rPr lang="es-NI" sz="3400" b="1" spc="-30" dirty="0">
                  <a:solidFill>
                    <a:schemeClr val="tx2"/>
                  </a:solidFill>
                  <a:latin typeface="Poppins" panose="00000500000000000000" pitchFamily="2" charset="0"/>
                  <a:cs typeface="Poppins" panose="00000500000000000000" pitchFamily="2" charset="0"/>
                </a:rPr>
                <a:t>EXPAND TILE</a:t>
              </a:r>
              <a:endParaRPr lang="en-US" sz="3400" b="1" spc="-30" dirty="0">
                <a:solidFill>
                  <a:schemeClr val="tx2"/>
                </a:solidFill>
                <a:latin typeface="Poppins" panose="00000500000000000000" pitchFamily="2" charset="0"/>
                <a:cs typeface="Poppins" panose="00000500000000000000" pitchFamily="2" charset="0"/>
              </a:endParaRPr>
            </a:p>
          </p:txBody>
        </p:sp>
      </p:grpSp>
      <p:sp>
        <p:nvSpPr>
          <p:cNvPr id="11" name="TextBox 10">
            <a:extLst>
              <a:ext uri="{FF2B5EF4-FFF2-40B4-BE49-F238E27FC236}">
                <a16:creationId xmlns:a16="http://schemas.microsoft.com/office/drawing/2014/main" xmlns="" id="{A8F373B2-9AE8-2FFA-BA7A-586945E1D1B9}"/>
              </a:ext>
            </a:extLst>
          </p:cNvPr>
          <p:cNvSpPr txBox="1"/>
          <p:nvPr/>
        </p:nvSpPr>
        <p:spPr>
          <a:xfrm>
            <a:off x="7106423" y="3970649"/>
            <a:ext cx="3356701" cy="1754326"/>
          </a:xfrm>
          <a:prstGeom prst="rect">
            <a:avLst/>
          </a:prstGeom>
          <a:noFill/>
        </p:spPr>
        <p:txBody>
          <a:bodyPr wrap="square">
            <a:spAutoFit/>
          </a:bodyPr>
          <a:lstStyle/>
          <a:p>
            <a:pPr algn="ctr"/>
            <a:r>
              <a:rPr lang="en-US" dirty="0"/>
              <a:t>User can access the Expand tile through a right button called "Expand tile" (CTRL+V) placed above Add tile without any space. It will bring focus based on where the cursor is placed.</a:t>
            </a:r>
          </a:p>
        </p:txBody>
      </p:sp>
    </p:spTree>
    <p:extLst>
      <p:ext uri="{BB962C8B-B14F-4D97-AF65-F5344CB8AC3E}">
        <p14:creationId xmlns:p14="http://schemas.microsoft.com/office/powerpoint/2010/main" val="1224784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56B90B9F-3603-E8E1-CE49-AD2ADB8DAFF3}"/>
              </a:ext>
            </a:extLst>
          </p:cNvPr>
          <p:cNvSpPr>
            <a:spLocks noGrp="1"/>
          </p:cNvSpPr>
          <p:nvPr>
            <p:ph type="title"/>
          </p:nvPr>
        </p:nvSpPr>
        <p:spPr>
          <a:xfrm>
            <a:off x="452070" y="1075453"/>
            <a:ext cx="11152980" cy="454884"/>
          </a:xfrm>
        </p:spPr>
        <p:txBody>
          <a:bodyPr>
            <a:noAutofit/>
          </a:bodyPr>
          <a:lstStyle/>
          <a:p>
            <a:pPr algn="l"/>
            <a:r>
              <a:rPr lang="en-US" sz="3200" dirty="0"/>
              <a:t>Business Use cases - Dashboard</a:t>
            </a:r>
            <a:endParaRPr lang="en-IN" sz="3200" b="0" dirty="0"/>
          </a:p>
        </p:txBody>
      </p:sp>
      <p:sp>
        <p:nvSpPr>
          <p:cNvPr id="18" name="Arrow: Pentagon 17">
            <a:extLst>
              <a:ext uri="{FF2B5EF4-FFF2-40B4-BE49-F238E27FC236}">
                <a16:creationId xmlns:a16="http://schemas.microsoft.com/office/drawing/2014/main" xmlns="" id="{00EAE577-3B3D-2F9A-0050-FB3EC5D94D14}"/>
              </a:ext>
            </a:extLst>
          </p:cNvPr>
          <p:cNvSpPr/>
          <p:nvPr/>
        </p:nvSpPr>
        <p:spPr>
          <a:xfrm>
            <a:off x="544286" y="1719943"/>
            <a:ext cx="11152980" cy="544286"/>
          </a:xfrm>
          <a:prstGeom prst="homePlat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How to Compare Trends of Stock Items Under a Stock Category Using Dashboard in TallyPrime - When the user wants to compare the trend of two different items belonging to the same category. Eg: Samsung TV and LG TV of the category Television</a:t>
            </a:r>
            <a:r>
              <a:rPr lang="en-US" dirty="0">
                <a:solidFill>
                  <a:schemeClr val="tx1"/>
                </a:solidFill>
              </a:rPr>
              <a:t>.</a:t>
            </a:r>
          </a:p>
        </p:txBody>
      </p:sp>
      <p:sp>
        <p:nvSpPr>
          <p:cNvPr id="19" name="Arrow: Pentagon 18">
            <a:extLst>
              <a:ext uri="{FF2B5EF4-FFF2-40B4-BE49-F238E27FC236}">
                <a16:creationId xmlns:a16="http://schemas.microsoft.com/office/drawing/2014/main" xmlns="" id="{55DCF27B-9828-A308-4378-62879B332CC5}"/>
              </a:ext>
            </a:extLst>
          </p:cNvPr>
          <p:cNvSpPr/>
          <p:nvPr/>
        </p:nvSpPr>
        <p:spPr>
          <a:xfrm>
            <a:off x="544286" y="2296886"/>
            <a:ext cx="11152980" cy="544286"/>
          </a:xfrm>
          <a:prstGeom prst="homePlat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How to Compare Sales in Cost Centres Using Dashboard in TallyPrime? - If user wanted to compare Zone wise sales trend (Eg: North, South, East, West): Here, company can have Zone as Cost centers. </a:t>
            </a:r>
          </a:p>
        </p:txBody>
      </p:sp>
      <p:sp>
        <p:nvSpPr>
          <p:cNvPr id="20" name="Arrow: Pentagon 19">
            <a:extLst>
              <a:ext uri="{FF2B5EF4-FFF2-40B4-BE49-F238E27FC236}">
                <a16:creationId xmlns:a16="http://schemas.microsoft.com/office/drawing/2014/main" xmlns="" id="{5108C81B-6D0D-17F6-A8A2-C6881C2DB89A}"/>
              </a:ext>
            </a:extLst>
          </p:cNvPr>
          <p:cNvSpPr/>
          <p:nvPr/>
        </p:nvSpPr>
        <p:spPr>
          <a:xfrm>
            <a:off x="544286" y="2884714"/>
            <a:ext cx="11152980" cy="544286"/>
          </a:xfrm>
          <a:prstGeom prst="homePlat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How to Compare Sales in Groups Using Dashboard in TallyPrime? - If user wanted to compare Zone wise sales trend (Eg: North, South, East, West): Here, company can have Zone as Ledgers/Groups</a:t>
            </a:r>
          </a:p>
        </p:txBody>
      </p:sp>
      <p:sp>
        <p:nvSpPr>
          <p:cNvPr id="21" name="Arrow: Pentagon 20">
            <a:extLst>
              <a:ext uri="{FF2B5EF4-FFF2-40B4-BE49-F238E27FC236}">
                <a16:creationId xmlns:a16="http://schemas.microsoft.com/office/drawing/2014/main" xmlns="" id="{C5C129B9-0353-8E2D-F03C-641A5944924D}"/>
              </a:ext>
            </a:extLst>
          </p:cNvPr>
          <p:cNvSpPr/>
          <p:nvPr/>
        </p:nvSpPr>
        <p:spPr>
          <a:xfrm>
            <a:off x="544286" y="3472542"/>
            <a:ext cx="11152980" cy="544286"/>
          </a:xfrm>
          <a:prstGeom prst="homePlat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How to Identify Top Cost Centres Using Dashboard in TallyPrime? – User wanted to know who are his top 5 salesman who are performing well in his company.1. These salesman can be created as Cost Centres </a:t>
            </a:r>
          </a:p>
        </p:txBody>
      </p:sp>
      <p:sp>
        <p:nvSpPr>
          <p:cNvPr id="22" name="Arrow: Pentagon 21">
            <a:extLst>
              <a:ext uri="{FF2B5EF4-FFF2-40B4-BE49-F238E27FC236}">
                <a16:creationId xmlns:a16="http://schemas.microsoft.com/office/drawing/2014/main" xmlns="" id="{1495F0D4-A8CB-CB3A-7A7F-B8951C7EAA71}"/>
              </a:ext>
            </a:extLst>
          </p:cNvPr>
          <p:cNvSpPr/>
          <p:nvPr/>
        </p:nvSpPr>
        <p:spPr>
          <a:xfrm>
            <a:off x="544286" y="4060370"/>
            <a:ext cx="11152980" cy="544286"/>
          </a:xfrm>
          <a:prstGeom prst="homePlat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How to Identify Top Ledgers Using Dashboard in TallyPrime? - As a business head who are top buyers or sellers for the company. These buyers or sellers are created as Ledgers in the company</a:t>
            </a:r>
          </a:p>
        </p:txBody>
      </p:sp>
      <p:sp>
        <p:nvSpPr>
          <p:cNvPr id="23" name="Arrow: Pentagon 22">
            <a:extLst>
              <a:ext uri="{FF2B5EF4-FFF2-40B4-BE49-F238E27FC236}">
                <a16:creationId xmlns:a16="http://schemas.microsoft.com/office/drawing/2014/main" xmlns="" id="{CD42239D-ED3F-7DC3-AD48-ECA93EF7D5D1}"/>
              </a:ext>
            </a:extLst>
          </p:cNvPr>
          <p:cNvSpPr/>
          <p:nvPr/>
        </p:nvSpPr>
        <p:spPr>
          <a:xfrm>
            <a:off x="544286" y="4648198"/>
            <a:ext cx="11152980" cy="544286"/>
          </a:xfrm>
          <a:prstGeom prst="homePlat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How to Identify Stock Items with no Movement Using Dashboard in TallyPrime? - Assume user wants to know what the non-moving items in his company for a given period</a:t>
            </a:r>
          </a:p>
        </p:txBody>
      </p:sp>
      <p:sp>
        <p:nvSpPr>
          <p:cNvPr id="24" name="Arrow: Pentagon 23">
            <a:extLst>
              <a:ext uri="{FF2B5EF4-FFF2-40B4-BE49-F238E27FC236}">
                <a16:creationId xmlns:a16="http://schemas.microsoft.com/office/drawing/2014/main" xmlns="" id="{9DBF4494-52C2-0CC5-0EAA-2D92B3C279C7}"/>
              </a:ext>
            </a:extLst>
          </p:cNvPr>
          <p:cNvSpPr/>
          <p:nvPr/>
        </p:nvSpPr>
        <p:spPr>
          <a:xfrm>
            <a:off x="544286" y="5238261"/>
            <a:ext cx="11152980" cy="737996"/>
          </a:xfrm>
          <a:prstGeom prst="homePlat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How to Identify Top Groups with Highest Sales Using Dashboard in TallyPrime? - As a electronic store, I handle in multiple brands, </a:t>
            </a:r>
            <a:r>
              <a:rPr lang="en-US" sz="1600" dirty="0" err="1">
                <a:solidFill>
                  <a:schemeClr val="tx1"/>
                </a:solidFill>
              </a:rPr>
              <a:t>eg</a:t>
            </a:r>
            <a:r>
              <a:rPr lang="en-US" sz="1600" dirty="0">
                <a:solidFill>
                  <a:schemeClr val="tx1"/>
                </a:solidFill>
              </a:rPr>
              <a:t>: Samsung, LG, Sony etc. Now I want to know which are those top 5 or 10 brands which are having highest outwards so that this help me in taking business decisions. (All these groups can be created under Primary Group.)</a:t>
            </a:r>
          </a:p>
        </p:txBody>
      </p:sp>
      <p:sp>
        <p:nvSpPr>
          <p:cNvPr id="25" name="Arrow: Pentagon 24">
            <a:extLst>
              <a:ext uri="{FF2B5EF4-FFF2-40B4-BE49-F238E27FC236}">
                <a16:creationId xmlns:a16="http://schemas.microsoft.com/office/drawing/2014/main" xmlns="" id="{3706BED2-61F9-7899-31A2-8E69656AF135}"/>
              </a:ext>
            </a:extLst>
          </p:cNvPr>
          <p:cNvSpPr/>
          <p:nvPr/>
        </p:nvSpPr>
        <p:spPr>
          <a:xfrm>
            <a:off x="544286" y="6022034"/>
            <a:ext cx="11152980" cy="587830"/>
          </a:xfrm>
          <a:prstGeom prst="homePlat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How to Compare Gross Profit Trend for Financial Years Using Dashboard in TallyPrime? - As a owner I want to compare what is my trend of gross profit in the current year vs previous year</a:t>
            </a:r>
          </a:p>
        </p:txBody>
      </p:sp>
    </p:spTree>
    <p:extLst>
      <p:ext uri="{BB962C8B-B14F-4D97-AF65-F5344CB8AC3E}">
        <p14:creationId xmlns:p14="http://schemas.microsoft.com/office/powerpoint/2010/main" val="160464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56B90B9F-3603-E8E1-CE49-AD2ADB8DAFF3}"/>
              </a:ext>
            </a:extLst>
          </p:cNvPr>
          <p:cNvSpPr>
            <a:spLocks noGrp="1"/>
          </p:cNvSpPr>
          <p:nvPr>
            <p:ph type="title"/>
          </p:nvPr>
        </p:nvSpPr>
        <p:spPr>
          <a:xfrm>
            <a:off x="452070" y="1075453"/>
            <a:ext cx="11152980" cy="454884"/>
          </a:xfrm>
        </p:spPr>
        <p:txBody>
          <a:bodyPr>
            <a:noAutofit/>
          </a:bodyPr>
          <a:lstStyle/>
          <a:p>
            <a:pPr algn="l"/>
            <a:r>
              <a:rPr lang="en-US" sz="3200" dirty="0"/>
              <a:t>Out of Scope for Release 4.0</a:t>
            </a:r>
            <a:endParaRPr lang="en-IN" sz="3200" b="0" dirty="0"/>
          </a:p>
        </p:txBody>
      </p:sp>
      <p:sp>
        <p:nvSpPr>
          <p:cNvPr id="8" name="Freeform: Shape 7">
            <a:extLst>
              <a:ext uri="{FF2B5EF4-FFF2-40B4-BE49-F238E27FC236}">
                <a16:creationId xmlns:a16="http://schemas.microsoft.com/office/drawing/2014/main" xmlns="" id="{07D00AB4-AD65-A817-A9AD-A97B3459CDF0}"/>
              </a:ext>
            </a:extLst>
          </p:cNvPr>
          <p:cNvSpPr/>
          <p:nvPr/>
        </p:nvSpPr>
        <p:spPr>
          <a:xfrm>
            <a:off x="110593" y="1760654"/>
            <a:ext cx="3864554" cy="1494176"/>
          </a:xfrm>
          <a:custGeom>
            <a:avLst/>
            <a:gdLst/>
            <a:ahLst/>
            <a:cxnLst>
              <a:cxn ang="3cd4">
                <a:pos x="hc" y="t"/>
              </a:cxn>
              <a:cxn ang="cd2">
                <a:pos x="l" y="vc"/>
              </a:cxn>
              <a:cxn ang="cd4">
                <a:pos x="hc" y="b"/>
              </a:cxn>
              <a:cxn ang="0">
                <a:pos x="r" y="vc"/>
              </a:cxn>
            </a:cxnLst>
            <a:rect l="l" t="t" r="r" b="b"/>
            <a:pathLst>
              <a:path w="5449" h="2232">
                <a:moveTo>
                  <a:pt x="5327" y="2232"/>
                </a:moveTo>
                <a:lnTo>
                  <a:pt x="122" y="2232"/>
                </a:lnTo>
                <a:cubicBezTo>
                  <a:pt x="55" y="2232"/>
                  <a:pt x="0" y="2176"/>
                  <a:pt x="0" y="2109"/>
                </a:cubicBezTo>
                <a:lnTo>
                  <a:pt x="0" y="1070"/>
                </a:lnTo>
                <a:cubicBezTo>
                  <a:pt x="0" y="482"/>
                  <a:pt x="481" y="0"/>
                  <a:pt x="1070" y="0"/>
                </a:cubicBezTo>
                <a:lnTo>
                  <a:pt x="5327" y="0"/>
                </a:lnTo>
                <a:cubicBezTo>
                  <a:pt x="5394" y="0"/>
                  <a:pt x="5449" y="56"/>
                  <a:pt x="5449" y="123"/>
                </a:cubicBezTo>
                <a:lnTo>
                  <a:pt x="5449" y="2109"/>
                </a:lnTo>
                <a:cubicBezTo>
                  <a:pt x="5449" y="2176"/>
                  <a:pt x="5394" y="2232"/>
                  <a:pt x="5327" y="2232"/>
                </a:cubicBezTo>
                <a:close/>
              </a:path>
            </a:pathLst>
          </a:custGeom>
          <a:solidFill>
            <a:srgbClr val="84D5ED"/>
          </a:solidFill>
          <a:ln cap="flat">
            <a:noFill/>
            <a:prstDash val="solid"/>
          </a:ln>
        </p:spPr>
        <p:txBody>
          <a:bodyPr vert="horz" wrap="none" lIns="90000" tIns="45000" rIns="90000" bIns="45000" anchor="ctr" anchorCtr="1" compatLnSpc="0"/>
          <a:lstStyle/>
          <a:p>
            <a:pPr marL="0" marR="0" lvl="0" indent="0" defTabSz="1828434"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47A94"/>
              </a:solidFill>
              <a:effectLst/>
              <a:uLnTx/>
              <a:uFillTx/>
              <a:latin typeface="Poppins" panose="00000500000000000000" pitchFamily="2" charset="0"/>
              <a:ea typeface="Microsoft YaHei" pitchFamily="2"/>
              <a:cs typeface="Lucida Sans" pitchFamily="2"/>
            </a:endParaRPr>
          </a:p>
        </p:txBody>
      </p:sp>
      <p:sp>
        <p:nvSpPr>
          <p:cNvPr id="9" name="TextBox 8">
            <a:extLst>
              <a:ext uri="{FF2B5EF4-FFF2-40B4-BE49-F238E27FC236}">
                <a16:creationId xmlns:a16="http://schemas.microsoft.com/office/drawing/2014/main" xmlns="" id="{64D8E7C8-2B15-4856-0FFC-0955F1B88F9A}"/>
              </a:ext>
            </a:extLst>
          </p:cNvPr>
          <p:cNvSpPr txBox="1"/>
          <p:nvPr/>
        </p:nvSpPr>
        <p:spPr>
          <a:xfrm>
            <a:off x="110593" y="2046077"/>
            <a:ext cx="3864554" cy="923330"/>
          </a:xfrm>
          <a:prstGeom prst="rect">
            <a:avLst/>
          </a:prstGeom>
          <a:noFill/>
        </p:spPr>
        <p:txBody>
          <a:bodyPr wrap="square" rtlCol="0">
            <a:spAutoFit/>
          </a:bodyPr>
          <a:lstStyle/>
          <a:p>
            <a:pPr algn="ctr"/>
            <a:r>
              <a:rPr lang="en-US" sz="1800" dirty="0">
                <a:latin typeface="Segoe UI Light" panose="020B0502040204020203" pitchFamily="34" charset="0"/>
                <a:cs typeface="Segoe UI Light" panose="020B0502040204020203" pitchFamily="34" charset="0"/>
              </a:rPr>
              <a:t>Provision for the user to print/export/email the overall dashboard and not at each tile level. </a:t>
            </a:r>
          </a:p>
        </p:txBody>
      </p:sp>
      <p:sp>
        <p:nvSpPr>
          <p:cNvPr id="10" name="Freeform: Shape 9">
            <a:extLst>
              <a:ext uri="{FF2B5EF4-FFF2-40B4-BE49-F238E27FC236}">
                <a16:creationId xmlns:a16="http://schemas.microsoft.com/office/drawing/2014/main" xmlns="" id="{B32DA550-BF60-A9E5-C503-261C19A6D9C2}"/>
              </a:ext>
            </a:extLst>
          </p:cNvPr>
          <p:cNvSpPr/>
          <p:nvPr/>
        </p:nvSpPr>
        <p:spPr>
          <a:xfrm>
            <a:off x="4070366" y="1760830"/>
            <a:ext cx="3866400" cy="1494000"/>
          </a:xfrm>
          <a:custGeom>
            <a:avLst/>
            <a:gdLst/>
            <a:ahLst/>
            <a:cxnLst>
              <a:cxn ang="3cd4">
                <a:pos x="hc" y="t"/>
              </a:cxn>
              <a:cxn ang="cd2">
                <a:pos x="l" y="vc"/>
              </a:cxn>
              <a:cxn ang="cd4">
                <a:pos x="hc" y="b"/>
              </a:cxn>
              <a:cxn ang="0">
                <a:pos x="r" y="vc"/>
              </a:cxn>
            </a:cxnLst>
            <a:rect l="l" t="t" r="r" b="b"/>
            <a:pathLst>
              <a:path w="5450" h="2232">
                <a:moveTo>
                  <a:pt x="5327" y="2232"/>
                </a:moveTo>
                <a:lnTo>
                  <a:pt x="123" y="2232"/>
                </a:lnTo>
                <a:cubicBezTo>
                  <a:pt x="56" y="2232"/>
                  <a:pt x="0" y="2176"/>
                  <a:pt x="0" y="2109"/>
                </a:cubicBezTo>
                <a:lnTo>
                  <a:pt x="0" y="123"/>
                </a:lnTo>
                <a:cubicBezTo>
                  <a:pt x="0" y="56"/>
                  <a:pt x="56" y="0"/>
                  <a:pt x="123" y="0"/>
                </a:cubicBezTo>
                <a:lnTo>
                  <a:pt x="5327" y="0"/>
                </a:lnTo>
                <a:cubicBezTo>
                  <a:pt x="5395" y="0"/>
                  <a:pt x="5450" y="56"/>
                  <a:pt x="5450" y="123"/>
                </a:cubicBezTo>
                <a:lnTo>
                  <a:pt x="5450" y="2109"/>
                </a:lnTo>
                <a:cubicBezTo>
                  <a:pt x="5450" y="2176"/>
                  <a:pt x="5395" y="2232"/>
                  <a:pt x="5327" y="2232"/>
                </a:cubicBezTo>
                <a:close/>
              </a:path>
            </a:pathLst>
          </a:custGeom>
          <a:solidFill>
            <a:srgbClr val="78BEE4"/>
          </a:solidFill>
          <a:ln cap="flat">
            <a:noFill/>
            <a:prstDash val="solid"/>
          </a:ln>
        </p:spPr>
        <p:txBody>
          <a:bodyPr vert="horz" wrap="none" lIns="90000" tIns="45000" rIns="90000" bIns="45000" anchor="ctr" anchorCtr="1" compatLnSpc="0"/>
          <a:lstStyle/>
          <a:p>
            <a:pPr marL="0" marR="0" lvl="0" indent="0" defTabSz="1828434"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47A94"/>
              </a:solidFill>
              <a:effectLst/>
              <a:uLnTx/>
              <a:uFillTx/>
              <a:latin typeface="Poppins" panose="00000500000000000000" pitchFamily="2" charset="0"/>
              <a:ea typeface="Microsoft YaHei" pitchFamily="2"/>
              <a:cs typeface="Lucida Sans" pitchFamily="2"/>
            </a:endParaRPr>
          </a:p>
        </p:txBody>
      </p:sp>
      <p:sp>
        <p:nvSpPr>
          <p:cNvPr id="11" name="TextBox 10">
            <a:extLst>
              <a:ext uri="{FF2B5EF4-FFF2-40B4-BE49-F238E27FC236}">
                <a16:creationId xmlns:a16="http://schemas.microsoft.com/office/drawing/2014/main" xmlns="" id="{6379B982-0848-F3C0-1C80-7D0B4940927D}"/>
              </a:ext>
            </a:extLst>
          </p:cNvPr>
          <p:cNvSpPr txBox="1"/>
          <p:nvPr/>
        </p:nvSpPr>
        <p:spPr>
          <a:xfrm>
            <a:off x="4089193" y="1907577"/>
            <a:ext cx="3866400" cy="1200329"/>
          </a:xfrm>
          <a:prstGeom prst="rect">
            <a:avLst/>
          </a:prstGeom>
          <a:noFill/>
        </p:spPr>
        <p:txBody>
          <a:bodyPr wrap="square" rtlCol="0">
            <a:spAutoFit/>
          </a:bodyPr>
          <a:lstStyle/>
          <a:p>
            <a:pPr algn="ctr"/>
            <a:r>
              <a:rPr lang="en-US" sz="1800" dirty="0">
                <a:latin typeface="Segoe UI Light" panose="020B0502040204020203" pitchFamily="34" charset="0"/>
                <a:cs typeface="Segoe UI Light" panose="020B0502040204020203" pitchFamily="34" charset="0"/>
              </a:rPr>
              <a:t>Any settings that are configured at each tile level in the display report shall be carried even to the printing of the report. </a:t>
            </a:r>
            <a:endParaRPr lang="en-IN" dirty="0"/>
          </a:p>
        </p:txBody>
      </p:sp>
      <p:sp>
        <p:nvSpPr>
          <p:cNvPr id="12" name="Freeform: Shape 11">
            <a:extLst>
              <a:ext uri="{FF2B5EF4-FFF2-40B4-BE49-F238E27FC236}">
                <a16:creationId xmlns:a16="http://schemas.microsoft.com/office/drawing/2014/main" xmlns="" id="{78FC79BC-F44C-6D50-E04C-98611EEBC8EA}"/>
              </a:ext>
            </a:extLst>
          </p:cNvPr>
          <p:cNvSpPr/>
          <p:nvPr/>
        </p:nvSpPr>
        <p:spPr>
          <a:xfrm>
            <a:off x="8031985" y="1760830"/>
            <a:ext cx="3866400" cy="1494000"/>
          </a:xfrm>
          <a:custGeom>
            <a:avLst/>
            <a:gdLst/>
            <a:ahLst/>
            <a:cxnLst>
              <a:cxn ang="3cd4">
                <a:pos x="hc" y="t"/>
              </a:cxn>
              <a:cxn ang="cd2">
                <a:pos x="l" y="vc"/>
              </a:cxn>
              <a:cxn ang="cd4">
                <a:pos x="hc" y="b"/>
              </a:cxn>
              <a:cxn ang="0">
                <a:pos x="r" y="vc"/>
              </a:cxn>
            </a:cxnLst>
            <a:rect l="l" t="t" r="r" b="b"/>
            <a:pathLst>
              <a:path w="5449" h="2232">
                <a:moveTo>
                  <a:pt x="5327" y="2232"/>
                </a:moveTo>
                <a:lnTo>
                  <a:pt x="123" y="2232"/>
                </a:lnTo>
                <a:cubicBezTo>
                  <a:pt x="55" y="2232"/>
                  <a:pt x="0" y="2176"/>
                  <a:pt x="0" y="2109"/>
                </a:cubicBezTo>
                <a:lnTo>
                  <a:pt x="0" y="123"/>
                </a:lnTo>
                <a:cubicBezTo>
                  <a:pt x="0" y="56"/>
                  <a:pt x="55" y="0"/>
                  <a:pt x="123" y="0"/>
                </a:cubicBezTo>
                <a:lnTo>
                  <a:pt x="4386" y="0"/>
                </a:lnTo>
                <a:cubicBezTo>
                  <a:pt x="4971" y="0"/>
                  <a:pt x="5449" y="479"/>
                  <a:pt x="5449" y="1064"/>
                </a:cubicBezTo>
                <a:lnTo>
                  <a:pt x="5449" y="2109"/>
                </a:lnTo>
                <a:cubicBezTo>
                  <a:pt x="5449" y="2176"/>
                  <a:pt x="5394" y="2232"/>
                  <a:pt x="5327" y="2232"/>
                </a:cubicBezTo>
                <a:close/>
              </a:path>
            </a:pathLst>
          </a:custGeom>
          <a:solidFill>
            <a:srgbClr val="6594DE"/>
          </a:solidFill>
          <a:ln cap="flat">
            <a:noFill/>
            <a:prstDash val="solid"/>
          </a:ln>
        </p:spPr>
        <p:txBody>
          <a:bodyPr vert="horz" wrap="none" lIns="90000" tIns="45000" rIns="90000" bIns="45000" anchor="ctr" anchorCtr="1" compatLnSpc="0"/>
          <a:lstStyle/>
          <a:p>
            <a:pPr marL="0" marR="0" lvl="0" indent="0" defTabSz="1828434"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47A94"/>
              </a:solidFill>
              <a:effectLst/>
              <a:uLnTx/>
              <a:uFillTx/>
              <a:latin typeface="Poppins" panose="00000500000000000000" pitchFamily="2" charset="0"/>
              <a:ea typeface="Microsoft YaHei" pitchFamily="2"/>
              <a:cs typeface="Lucida Sans" pitchFamily="2"/>
            </a:endParaRPr>
          </a:p>
        </p:txBody>
      </p:sp>
      <p:sp>
        <p:nvSpPr>
          <p:cNvPr id="13" name="TextBox 12">
            <a:extLst>
              <a:ext uri="{FF2B5EF4-FFF2-40B4-BE49-F238E27FC236}">
                <a16:creationId xmlns:a16="http://schemas.microsoft.com/office/drawing/2014/main" xmlns="" id="{26E410AF-E77F-F220-E54A-0443F246CB1A}"/>
              </a:ext>
            </a:extLst>
          </p:cNvPr>
          <p:cNvSpPr txBox="1"/>
          <p:nvPr/>
        </p:nvSpPr>
        <p:spPr>
          <a:xfrm>
            <a:off x="7974420" y="2184575"/>
            <a:ext cx="3866400" cy="646331"/>
          </a:xfrm>
          <a:prstGeom prst="rect">
            <a:avLst/>
          </a:prstGeom>
          <a:noFill/>
        </p:spPr>
        <p:txBody>
          <a:bodyPr wrap="square" rtlCol="0">
            <a:spAutoFit/>
          </a:bodyPr>
          <a:lstStyle/>
          <a:p>
            <a:pPr algn="ctr"/>
            <a:r>
              <a:rPr lang="en-US" sz="1800" dirty="0">
                <a:latin typeface="Segoe UI Light" panose="020B0502040204020203" pitchFamily="34" charset="0"/>
                <a:cs typeface="Segoe UI Light" panose="020B0502040204020203" pitchFamily="34" charset="0"/>
              </a:rPr>
              <a:t>Drag and Drop using mouse and Keyboard-based tile movements. </a:t>
            </a:r>
            <a:endParaRPr lang="en-IN" dirty="0"/>
          </a:p>
        </p:txBody>
      </p:sp>
      <p:sp>
        <p:nvSpPr>
          <p:cNvPr id="14" name="Freeform: Shape 13">
            <a:extLst>
              <a:ext uri="{FF2B5EF4-FFF2-40B4-BE49-F238E27FC236}">
                <a16:creationId xmlns:a16="http://schemas.microsoft.com/office/drawing/2014/main" xmlns="" id="{3E206929-2D4F-9CD2-587F-7AD97A050B56}"/>
              </a:ext>
            </a:extLst>
          </p:cNvPr>
          <p:cNvSpPr/>
          <p:nvPr/>
        </p:nvSpPr>
        <p:spPr>
          <a:xfrm>
            <a:off x="110593" y="3393329"/>
            <a:ext cx="11730227" cy="1494000"/>
          </a:xfrm>
          <a:custGeom>
            <a:avLst/>
            <a:gdLst/>
            <a:ahLst/>
            <a:cxnLst>
              <a:cxn ang="3cd4">
                <a:pos x="hc" y="t"/>
              </a:cxn>
              <a:cxn ang="cd2">
                <a:pos x="l" y="vc"/>
              </a:cxn>
              <a:cxn ang="cd4">
                <a:pos x="hc" y="b"/>
              </a:cxn>
              <a:cxn ang="0">
                <a:pos x="r" y="vc"/>
              </a:cxn>
            </a:cxnLst>
            <a:rect l="l" t="t" r="r" b="b"/>
            <a:pathLst>
              <a:path w="5450" h="2232">
                <a:moveTo>
                  <a:pt x="5327" y="2232"/>
                </a:moveTo>
                <a:lnTo>
                  <a:pt x="123" y="2232"/>
                </a:lnTo>
                <a:cubicBezTo>
                  <a:pt x="56" y="2232"/>
                  <a:pt x="0" y="2177"/>
                  <a:pt x="0" y="2110"/>
                </a:cubicBezTo>
                <a:lnTo>
                  <a:pt x="0" y="123"/>
                </a:lnTo>
                <a:cubicBezTo>
                  <a:pt x="0" y="56"/>
                  <a:pt x="56" y="0"/>
                  <a:pt x="123" y="0"/>
                </a:cubicBezTo>
                <a:lnTo>
                  <a:pt x="5327" y="0"/>
                </a:lnTo>
                <a:cubicBezTo>
                  <a:pt x="5395" y="0"/>
                  <a:pt x="5450" y="56"/>
                  <a:pt x="5450" y="123"/>
                </a:cubicBezTo>
                <a:lnTo>
                  <a:pt x="5450" y="2110"/>
                </a:lnTo>
                <a:cubicBezTo>
                  <a:pt x="5450" y="2177"/>
                  <a:pt x="5395" y="2232"/>
                  <a:pt x="5327" y="2232"/>
                </a:cubicBezTo>
                <a:close/>
              </a:path>
            </a:pathLst>
          </a:custGeom>
          <a:solidFill>
            <a:srgbClr val="434ACC"/>
          </a:solidFill>
          <a:ln cap="flat">
            <a:noFill/>
            <a:prstDash val="solid"/>
          </a:ln>
        </p:spPr>
        <p:txBody>
          <a:bodyPr vert="horz" wrap="none" lIns="90000" tIns="45000" rIns="90000" bIns="45000" anchor="ctr" anchorCtr="1" compatLnSpc="0"/>
          <a:lstStyle/>
          <a:p>
            <a:pPr marL="0" marR="0" lvl="0" indent="0" defTabSz="1828434"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ppins" panose="00000500000000000000" pitchFamily="2" charset="0"/>
              <a:ea typeface="Microsoft YaHei" pitchFamily="2"/>
              <a:cs typeface="Lucida Sans" pitchFamily="2"/>
            </a:endParaRPr>
          </a:p>
          <a:p>
            <a:pPr marL="0" marR="0" lvl="0" indent="0" defTabSz="1828434"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Poppins" panose="00000500000000000000" pitchFamily="2" charset="0"/>
                <a:ea typeface="Microsoft YaHei" pitchFamily="2"/>
                <a:cs typeface="Lucida Sans" pitchFamily="2"/>
              </a:rPr>
              <a:t>Few reports which are not considered as part of the Dashboard – </a:t>
            </a:r>
          </a:p>
          <a:p>
            <a:pPr lvl="2" defTabSz="1828434" hangingPunct="0"/>
            <a:r>
              <a:rPr lang="en-US" dirty="0">
                <a:solidFill>
                  <a:schemeClr val="bg1"/>
                </a:solidFill>
                <a:latin typeface="Segoe UI Light" panose="020B0502040204020203" pitchFamily="34" charset="0"/>
                <a:cs typeface="Segoe UI Light" panose="020B0502040204020203" pitchFamily="34" charset="0"/>
              </a:rPr>
              <a:t>Interest Calculations  / Reorder Status / Bills Pending / Payroll / Payroll Statutory / </a:t>
            </a:r>
          </a:p>
          <a:p>
            <a:pPr lvl="2" defTabSz="1828434" hangingPunct="0"/>
            <a:r>
              <a:rPr lang="en-US" dirty="0">
                <a:solidFill>
                  <a:schemeClr val="bg1"/>
                </a:solidFill>
                <a:latin typeface="Segoe UI Light" panose="020B0502040204020203" pitchFamily="34" charset="0"/>
                <a:cs typeface="Segoe UI Light" panose="020B0502040204020203" pitchFamily="34" charset="0"/>
              </a:rPr>
              <a:t>Cheque Status/movement Analysis / EWB / e-Invoicing / Statutory reports</a:t>
            </a:r>
          </a:p>
          <a:p>
            <a:pPr marL="0" marR="0" lvl="0" indent="0" defTabSz="1828434"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ppins" panose="00000500000000000000" pitchFamily="2" charset="0"/>
              <a:ea typeface="Microsoft YaHei" pitchFamily="2"/>
              <a:cs typeface="Lucida Sans" pitchFamily="2"/>
            </a:endParaRPr>
          </a:p>
        </p:txBody>
      </p:sp>
      <p:sp>
        <p:nvSpPr>
          <p:cNvPr id="15" name="Freeform: Shape 14">
            <a:extLst>
              <a:ext uri="{FF2B5EF4-FFF2-40B4-BE49-F238E27FC236}">
                <a16:creationId xmlns:a16="http://schemas.microsoft.com/office/drawing/2014/main" xmlns="" id="{DD6A2CEE-4995-20E7-1274-8B334A88AAAF}"/>
              </a:ext>
            </a:extLst>
          </p:cNvPr>
          <p:cNvSpPr/>
          <p:nvPr/>
        </p:nvSpPr>
        <p:spPr>
          <a:xfrm>
            <a:off x="108747" y="5025828"/>
            <a:ext cx="3866400" cy="1494000"/>
          </a:xfrm>
          <a:custGeom>
            <a:avLst/>
            <a:gdLst/>
            <a:ahLst/>
            <a:cxnLst>
              <a:cxn ang="3cd4">
                <a:pos x="hc" y="t"/>
              </a:cxn>
              <a:cxn ang="cd2">
                <a:pos x="l" y="vc"/>
              </a:cxn>
              <a:cxn ang="cd4">
                <a:pos x="hc" y="b"/>
              </a:cxn>
              <a:cxn ang="0">
                <a:pos x="r" y="vc"/>
              </a:cxn>
            </a:cxnLst>
            <a:rect l="l" t="t" r="r" b="b"/>
            <a:pathLst>
              <a:path w="5449" h="2231">
                <a:moveTo>
                  <a:pt x="122" y="0"/>
                </a:moveTo>
                <a:lnTo>
                  <a:pt x="5327" y="0"/>
                </a:lnTo>
                <a:cubicBezTo>
                  <a:pt x="5394" y="0"/>
                  <a:pt x="5449" y="55"/>
                  <a:pt x="5449" y="122"/>
                </a:cubicBezTo>
                <a:lnTo>
                  <a:pt x="5449" y="2109"/>
                </a:lnTo>
                <a:cubicBezTo>
                  <a:pt x="5449" y="2176"/>
                  <a:pt x="5394" y="2231"/>
                  <a:pt x="5327" y="2231"/>
                </a:cubicBezTo>
                <a:lnTo>
                  <a:pt x="1063" y="2231"/>
                </a:lnTo>
                <a:cubicBezTo>
                  <a:pt x="479" y="2231"/>
                  <a:pt x="0" y="1753"/>
                  <a:pt x="0" y="1167"/>
                </a:cubicBezTo>
                <a:lnTo>
                  <a:pt x="0" y="122"/>
                </a:lnTo>
                <a:cubicBezTo>
                  <a:pt x="0" y="55"/>
                  <a:pt x="55" y="0"/>
                  <a:pt x="122" y="0"/>
                </a:cubicBezTo>
                <a:close/>
              </a:path>
            </a:pathLst>
          </a:custGeom>
          <a:solidFill>
            <a:srgbClr val="84D5ED"/>
          </a:solidFill>
          <a:ln cap="flat">
            <a:noFill/>
            <a:prstDash val="solid"/>
          </a:ln>
        </p:spPr>
        <p:txBody>
          <a:bodyPr vert="horz" wrap="none" lIns="90000" tIns="45000" rIns="90000" bIns="45000" anchor="ctr" anchorCtr="1" compatLnSpc="0"/>
          <a:lstStyle/>
          <a:p>
            <a:pPr marL="0" marR="0" lvl="0" indent="0" defTabSz="1828434"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47A94"/>
              </a:solidFill>
              <a:effectLst/>
              <a:uLnTx/>
              <a:uFillTx/>
              <a:latin typeface="Poppins" panose="00000500000000000000" pitchFamily="2" charset="0"/>
              <a:ea typeface="Microsoft YaHei" pitchFamily="2"/>
              <a:cs typeface="Lucida Sans" pitchFamily="2"/>
            </a:endParaRPr>
          </a:p>
        </p:txBody>
      </p:sp>
      <p:sp>
        <p:nvSpPr>
          <p:cNvPr id="16" name="TextBox 15">
            <a:extLst>
              <a:ext uri="{FF2B5EF4-FFF2-40B4-BE49-F238E27FC236}">
                <a16:creationId xmlns:a16="http://schemas.microsoft.com/office/drawing/2014/main" xmlns="" id="{433A7F31-AFC0-81BD-A90F-9CB8F56AB6FD}"/>
              </a:ext>
            </a:extLst>
          </p:cNvPr>
          <p:cNvSpPr txBox="1"/>
          <p:nvPr/>
        </p:nvSpPr>
        <p:spPr>
          <a:xfrm>
            <a:off x="110593" y="5172663"/>
            <a:ext cx="3864554" cy="1200329"/>
          </a:xfrm>
          <a:prstGeom prst="rect">
            <a:avLst/>
          </a:prstGeom>
          <a:noFill/>
        </p:spPr>
        <p:txBody>
          <a:bodyPr wrap="square" rtlCol="0">
            <a:spAutoFit/>
          </a:bodyPr>
          <a:lstStyle/>
          <a:p>
            <a:pPr algn="ctr"/>
            <a:r>
              <a:rPr lang="en-US" sz="1800" dirty="0">
                <a:latin typeface="Segoe UI Light" panose="020B0502040204020203" pitchFamily="34" charset="0"/>
                <a:cs typeface="Segoe UI Light" panose="020B0502040204020203" pitchFamily="34" charset="0"/>
              </a:rPr>
              <a:t>Minimize the difference between lengths of tile columns during the addition of tiles (i.e. adding tiles to the column with the least length)</a:t>
            </a:r>
          </a:p>
        </p:txBody>
      </p:sp>
      <p:sp>
        <p:nvSpPr>
          <p:cNvPr id="26" name="Freeform: Shape 25">
            <a:extLst>
              <a:ext uri="{FF2B5EF4-FFF2-40B4-BE49-F238E27FC236}">
                <a16:creationId xmlns:a16="http://schemas.microsoft.com/office/drawing/2014/main" xmlns="" id="{28253F0F-8AA6-F056-4B9F-8FAA86BD204A}"/>
              </a:ext>
            </a:extLst>
          </p:cNvPr>
          <p:cNvSpPr/>
          <p:nvPr/>
        </p:nvSpPr>
        <p:spPr>
          <a:xfrm>
            <a:off x="4070366" y="5017519"/>
            <a:ext cx="3866400" cy="1494000"/>
          </a:xfrm>
          <a:custGeom>
            <a:avLst/>
            <a:gdLst/>
            <a:ahLst/>
            <a:cxnLst>
              <a:cxn ang="3cd4">
                <a:pos x="hc" y="t"/>
              </a:cxn>
              <a:cxn ang="cd2">
                <a:pos x="l" y="vc"/>
              </a:cxn>
              <a:cxn ang="cd4">
                <a:pos x="hc" y="b"/>
              </a:cxn>
              <a:cxn ang="0">
                <a:pos x="r" y="vc"/>
              </a:cxn>
            </a:cxnLst>
            <a:rect l="l" t="t" r="r" b="b"/>
            <a:pathLst>
              <a:path w="5450" h="2232">
                <a:moveTo>
                  <a:pt x="5327" y="2232"/>
                </a:moveTo>
                <a:lnTo>
                  <a:pt x="123" y="2232"/>
                </a:lnTo>
                <a:cubicBezTo>
                  <a:pt x="56" y="2232"/>
                  <a:pt x="0" y="2176"/>
                  <a:pt x="0" y="2109"/>
                </a:cubicBezTo>
                <a:lnTo>
                  <a:pt x="0" y="123"/>
                </a:lnTo>
                <a:cubicBezTo>
                  <a:pt x="0" y="56"/>
                  <a:pt x="56" y="0"/>
                  <a:pt x="123" y="0"/>
                </a:cubicBezTo>
                <a:lnTo>
                  <a:pt x="5327" y="0"/>
                </a:lnTo>
                <a:cubicBezTo>
                  <a:pt x="5395" y="0"/>
                  <a:pt x="5450" y="56"/>
                  <a:pt x="5450" y="123"/>
                </a:cubicBezTo>
                <a:lnTo>
                  <a:pt x="5450" y="2109"/>
                </a:lnTo>
                <a:cubicBezTo>
                  <a:pt x="5450" y="2176"/>
                  <a:pt x="5395" y="2232"/>
                  <a:pt x="5327" y="2232"/>
                </a:cubicBezTo>
                <a:close/>
              </a:path>
            </a:pathLst>
          </a:custGeom>
          <a:solidFill>
            <a:srgbClr val="78BEE4"/>
          </a:solidFill>
          <a:ln cap="flat">
            <a:noFill/>
            <a:prstDash val="solid"/>
          </a:ln>
        </p:spPr>
        <p:txBody>
          <a:bodyPr vert="horz" wrap="none" lIns="90000" tIns="45000" rIns="90000" bIns="45000" anchor="ctr" anchorCtr="1" compatLnSpc="0"/>
          <a:lstStyle/>
          <a:p>
            <a:pPr marL="0" marR="0" lvl="0" indent="0" defTabSz="1828434"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47A94"/>
              </a:solidFill>
              <a:effectLst/>
              <a:uLnTx/>
              <a:uFillTx/>
              <a:latin typeface="Poppins" panose="00000500000000000000" pitchFamily="2" charset="0"/>
              <a:ea typeface="Microsoft YaHei" pitchFamily="2"/>
              <a:cs typeface="Lucida Sans" pitchFamily="2"/>
            </a:endParaRPr>
          </a:p>
        </p:txBody>
      </p:sp>
      <p:sp>
        <p:nvSpPr>
          <p:cNvPr id="27" name="TextBox 26">
            <a:extLst>
              <a:ext uri="{FF2B5EF4-FFF2-40B4-BE49-F238E27FC236}">
                <a16:creationId xmlns:a16="http://schemas.microsoft.com/office/drawing/2014/main" xmlns="" id="{0D850DD8-9F9B-4FC5-ACF1-5C1782178880}"/>
              </a:ext>
            </a:extLst>
          </p:cNvPr>
          <p:cNvSpPr txBox="1"/>
          <p:nvPr/>
        </p:nvSpPr>
        <p:spPr>
          <a:xfrm>
            <a:off x="4070366" y="5459381"/>
            <a:ext cx="3866400" cy="646331"/>
          </a:xfrm>
          <a:prstGeom prst="rect">
            <a:avLst/>
          </a:prstGeom>
          <a:noFill/>
        </p:spPr>
        <p:txBody>
          <a:bodyPr wrap="square" rtlCol="0">
            <a:spAutoFit/>
          </a:bodyPr>
          <a:lstStyle/>
          <a:p>
            <a:pPr algn="ctr"/>
            <a:r>
              <a:rPr lang="en-US" sz="1800" dirty="0">
                <a:latin typeface="Segoe UI Light" panose="020B0502040204020203" pitchFamily="34" charset="0"/>
                <a:cs typeface="Segoe UI Light" panose="020B0502040204020203" pitchFamily="34" charset="0"/>
              </a:rPr>
              <a:t>Keyboard-based tile reordering with above/below/left/right tiles.</a:t>
            </a:r>
          </a:p>
        </p:txBody>
      </p:sp>
      <p:sp>
        <p:nvSpPr>
          <p:cNvPr id="28" name="Freeform: Shape 27">
            <a:extLst>
              <a:ext uri="{FF2B5EF4-FFF2-40B4-BE49-F238E27FC236}">
                <a16:creationId xmlns:a16="http://schemas.microsoft.com/office/drawing/2014/main" xmlns="" id="{9F8E2342-AEAC-7242-3541-0BDD514D61AD}"/>
              </a:ext>
            </a:extLst>
          </p:cNvPr>
          <p:cNvSpPr/>
          <p:nvPr/>
        </p:nvSpPr>
        <p:spPr>
          <a:xfrm>
            <a:off x="8031985" y="5017519"/>
            <a:ext cx="3866400" cy="1494000"/>
          </a:xfrm>
          <a:custGeom>
            <a:avLst/>
            <a:gdLst/>
            <a:ahLst/>
            <a:cxnLst>
              <a:cxn ang="3cd4">
                <a:pos x="hc" y="t"/>
              </a:cxn>
              <a:cxn ang="cd2">
                <a:pos x="l" y="vc"/>
              </a:cxn>
              <a:cxn ang="cd4">
                <a:pos x="hc" y="b"/>
              </a:cxn>
              <a:cxn ang="0">
                <a:pos x="r" y="vc"/>
              </a:cxn>
            </a:cxnLst>
            <a:rect l="l" t="t" r="r" b="b"/>
            <a:pathLst>
              <a:path w="5449" h="2231">
                <a:moveTo>
                  <a:pt x="123" y="0"/>
                </a:moveTo>
                <a:lnTo>
                  <a:pt x="5327" y="0"/>
                </a:lnTo>
                <a:cubicBezTo>
                  <a:pt x="5394" y="0"/>
                  <a:pt x="5449" y="55"/>
                  <a:pt x="5449" y="122"/>
                </a:cubicBezTo>
                <a:lnTo>
                  <a:pt x="5449" y="1161"/>
                </a:lnTo>
                <a:cubicBezTo>
                  <a:pt x="5449" y="1749"/>
                  <a:pt x="4968" y="2231"/>
                  <a:pt x="4379" y="2231"/>
                </a:cubicBezTo>
                <a:lnTo>
                  <a:pt x="123" y="2231"/>
                </a:lnTo>
                <a:cubicBezTo>
                  <a:pt x="55" y="2231"/>
                  <a:pt x="0" y="2176"/>
                  <a:pt x="0" y="2109"/>
                </a:cubicBezTo>
                <a:lnTo>
                  <a:pt x="0" y="122"/>
                </a:lnTo>
                <a:cubicBezTo>
                  <a:pt x="0" y="55"/>
                  <a:pt x="55" y="0"/>
                  <a:pt x="123" y="0"/>
                </a:cubicBezTo>
                <a:close/>
              </a:path>
            </a:pathLst>
          </a:custGeom>
          <a:solidFill>
            <a:srgbClr val="6594DE"/>
          </a:solidFill>
          <a:ln cap="flat">
            <a:noFill/>
            <a:prstDash val="solid"/>
          </a:ln>
        </p:spPr>
        <p:txBody>
          <a:bodyPr vert="horz" wrap="none" lIns="90000" tIns="45000" rIns="90000" bIns="45000" anchor="ctr" anchorCtr="1" compatLnSpc="0"/>
          <a:lstStyle/>
          <a:p>
            <a:pPr marL="0" marR="0" lvl="0" indent="0" defTabSz="1828434"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47A94"/>
              </a:solidFill>
              <a:effectLst/>
              <a:uLnTx/>
              <a:uFillTx/>
              <a:latin typeface="Poppins" panose="00000500000000000000" pitchFamily="2" charset="0"/>
              <a:ea typeface="Microsoft YaHei" pitchFamily="2"/>
              <a:cs typeface="Lucida Sans" pitchFamily="2"/>
            </a:endParaRPr>
          </a:p>
        </p:txBody>
      </p:sp>
      <p:sp>
        <p:nvSpPr>
          <p:cNvPr id="29" name="TextBox 28">
            <a:extLst>
              <a:ext uri="{FF2B5EF4-FFF2-40B4-BE49-F238E27FC236}">
                <a16:creationId xmlns:a16="http://schemas.microsoft.com/office/drawing/2014/main" xmlns="" id="{C7013C06-2086-83C4-6477-E059D126D90B}"/>
              </a:ext>
            </a:extLst>
          </p:cNvPr>
          <p:cNvSpPr txBox="1"/>
          <p:nvPr/>
        </p:nvSpPr>
        <p:spPr>
          <a:xfrm>
            <a:off x="8127204" y="5579853"/>
            <a:ext cx="3866400" cy="369332"/>
          </a:xfrm>
          <a:prstGeom prst="rect">
            <a:avLst/>
          </a:prstGeom>
          <a:noFill/>
        </p:spPr>
        <p:txBody>
          <a:bodyPr wrap="square" rtlCol="0">
            <a:spAutoFit/>
          </a:bodyPr>
          <a:lstStyle/>
          <a:p>
            <a:pPr algn="ctr"/>
            <a:r>
              <a:rPr lang="en-US" sz="1800" dirty="0">
                <a:latin typeface="Segoe UI Light" panose="020B0502040204020203" pitchFamily="34" charset="0"/>
                <a:cs typeface="Segoe UI Light" panose="020B0502040204020203" pitchFamily="34" charset="0"/>
              </a:rPr>
              <a:t>Dashboard Access on TRiB	</a:t>
            </a:r>
          </a:p>
        </p:txBody>
      </p:sp>
    </p:spTree>
    <p:extLst>
      <p:ext uri="{BB962C8B-B14F-4D97-AF65-F5344CB8AC3E}">
        <p14:creationId xmlns:p14="http://schemas.microsoft.com/office/powerpoint/2010/main" val="342712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DBE3E179-7D42-72C6-D121-C4AB007B36B9}"/>
              </a:ext>
            </a:extLst>
          </p:cNvPr>
          <p:cNvSpPr txBox="1">
            <a:spLocks/>
          </p:cNvSpPr>
          <p:nvPr/>
        </p:nvSpPr>
        <p:spPr>
          <a:xfrm>
            <a:off x="1298467" y="2810691"/>
            <a:ext cx="10675818" cy="84473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Enhancement / Defect fixes delivered in</a:t>
            </a:r>
          </a:p>
          <a:p>
            <a:r>
              <a:rPr lang="en-US" dirty="0"/>
              <a:t>TallyPrime Rel 4.0</a:t>
            </a:r>
            <a:endParaRPr lang="en-IN" dirty="0"/>
          </a:p>
        </p:txBody>
      </p:sp>
    </p:spTree>
    <p:extLst>
      <p:ext uri="{BB962C8B-B14F-4D97-AF65-F5344CB8AC3E}">
        <p14:creationId xmlns:p14="http://schemas.microsoft.com/office/powerpoint/2010/main" val="294862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56B90B9F-3603-E8E1-CE49-AD2ADB8DAFF3}"/>
              </a:ext>
            </a:extLst>
          </p:cNvPr>
          <p:cNvSpPr>
            <a:spLocks noGrp="1"/>
          </p:cNvSpPr>
          <p:nvPr>
            <p:ph type="title"/>
          </p:nvPr>
        </p:nvSpPr>
        <p:spPr>
          <a:xfrm>
            <a:off x="452070" y="1075453"/>
            <a:ext cx="11152980" cy="454884"/>
          </a:xfrm>
        </p:spPr>
        <p:txBody>
          <a:bodyPr>
            <a:noAutofit/>
          </a:bodyPr>
          <a:lstStyle/>
          <a:p>
            <a:pPr algn="l"/>
            <a:r>
              <a:rPr lang="en-US" sz="3200" dirty="0"/>
              <a:t>GSTR 1 / GSTR 3B Support </a:t>
            </a:r>
            <a:endParaRPr lang="en-IN" sz="3200" b="0" dirty="0"/>
          </a:p>
        </p:txBody>
      </p:sp>
      <p:grpSp>
        <p:nvGrpSpPr>
          <p:cNvPr id="7" name="Group 6">
            <a:extLst>
              <a:ext uri="{FF2B5EF4-FFF2-40B4-BE49-F238E27FC236}">
                <a16:creationId xmlns:a16="http://schemas.microsoft.com/office/drawing/2014/main" xmlns="" id="{F3223EB9-37F6-8A1E-D2D7-418275E757AB}"/>
              </a:ext>
            </a:extLst>
          </p:cNvPr>
          <p:cNvGrpSpPr/>
          <p:nvPr/>
        </p:nvGrpSpPr>
        <p:grpSpPr>
          <a:xfrm>
            <a:off x="298480" y="1629201"/>
            <a:ext cx="2360176" cy="1963082"/>
            <a:chOff x="764023" y="1825147"/>
            <a:chExt cx="2360176" cy="1963082"/>
          </a:xfrm>
        </p:grpSpPr>
        <p:pic>
          <p:nvPicPr>
            <p:cNvPr id="2" name="Picture 1">
              <a:extLst>
                <a:ext uri="{FF2B5EF4-FFF2-40B4-BE49-F238E27FC236}">
                  <a16:creationId xmlns:a16="http://schemas.microsoft.com/office/drawing/2014/main" xmlns="" id="{509D2CDB-9A0F-C9E9-C9D8-378DB5B40E30}"/>
                </a:ext>
              </a:extLst>
            </p:cNvPr>
            <p:cNvPicPr>
              <a:picLocks noChangeAspect="1"/>
            </p:cNvPicPr>
            <p:nvPr/>
          </p:nvPicPr>
          <p:blipFill>
            <a:blip r:embed="rId2"/>
            <a:stretch>
              <a:fillRect/>
            </a:stretch>
          </p:blipFill>
          <p:spPr>
            <a:xfrm>
              <a:off x="764023" y="1825147"/>
              <a:ext cx="1783235" cy="1963082"/>
            </a:xfrm>
            <a:prstGeom prst="rect">
              <a:avLst/>
            </a:prstGeom>
          </p:spPr>
        </p:pic>
        <p:sp>
          <p:nvSpPr>
            <p:cNvPr id="4" name="TextBox 3">
              <a:extLst>
                <a:ext uri="{FF2B5EF4-FFF2-40B4-BE49-F238E27FC236}">
                  <a16:creationId xmlns:a16="http://schemas.microsoft.com/office/drawing/2014/main" xmlns="" id="{E4F861A8-F00B-25AC-F9F7-FB4B6FAB6F66}"/>
                </a:ext>
              </a:extLst>
            </p:cNvPr>
            <p:cNvSpPr txBox="1"/>
            <p:nvPr/>
          </p:nvSpPr>
          <p:spPr>
            <a:xfrm>
              <a:off x="1488620" y="2545078"/>
              <a:ext cx="1635579" cy="523220"/>
            </a:xfrm>
            <a:prstGeom prst="rect">
              <a:avLst/>
            </a:prstGeom>
            <a:noFill/>
          </p:spPr>
          <p:txBody>
            <a:bodyPr wrap="square">
              <a:spAutoFit/>
            </a:bodyPr>
            <a:lstStyle/>
            <a:p>
              <a:r>
                <a:rPr lang="en-IN" sz="2800" b="1" dirty="0">
                  <a:solidFill>
                    <a:schemeClr val="accent1">
                      <a:lumMod val="50000"/>
                    </a:schemeClr>
                  </a:solidFill>
                  <a:effectLst>
                    <a:outerShdw blurRad="38100" dist="38100" dir="2700000" algn="tl">
                      <a:srgbClr val="000000">
                        <a:alpha val="43137"/>
                      </a:srgbClr>
                    </a:outerShdw>
                  </a:effectLst>
                </a:rPr>
                <a:t>GSTR-3B</a:t>
              </a:r>
            </a:p>
          </p:txBody>
        </p:sp>
      </p:grpSp>
      <p:sp>
        <p:nvSpPr>
          <p:cNvPr id="6" name="TextBox 5">
            <a:extLst>
              <a:ext uri="{FF2B5EF4-FFF2-40B4-BE49-F238E27FC236}">
                <a16:creationId xmlns:a16="http://schemas.microsoft.com/office/drawing/2014/main" xmlns="" id="{C0E69154-213E-2009-DE62-5181321E41F9}"/>
              </a:ext>
            </a:extLst>
          </p:cNvPr>
          <p:cNvSpPr txBox="1"/>
          <p:nvPr/>
        </p:nvSpPr>
        <p:spPr>
          <a:xfrm>
            <a:off x="2427514" y="1840583"/>
            <a:ext cx="9466006" cy="1679819"/>
          </a:xfrm>
          <a:prstGeom prst="rect">
            <a:avLst/>
          </a:prstGeom>
          <a:noFill/>
        </p:spPr>
        <p:txBody>
          <a:bodyPr wrap="square">
            <a:spAutoFit/>
          </a:bodyPr>
          <a:lstStyle/>
          <a:p>
            <a:pPr marL="285750" indent="-285750" defTabSz="1828434">
              <a:lnSpc>
                <a:spcPts val="2500"/>
              </a:lnSpc>
              <a:buFont typeface="Arial" panose="020B0604020202020204" pitchFamily="34" charset="0"/>
              <a:buChar char="•"/>
            </a:pPr>
            <a:r>
              <a:rPr lang="en-US" sz="1600" spc="-70" dirty="0">
                <a:latin typeface="Poppins" panose="00000500000000000000" pitchFamily="2" charset="0"/>
                <a:cs typeface="Poppins" panose="00000500000000000000" pitchFamily="2" charset="0"/>
              </a:rPr>
              <a:t>GSTR-3B quarterly return support for IFF return filers</a:t>
            </a:r>
          </a:p>
          <a:p>
            <a:pPr marL="285750" indent="-285750" defTabSz="1828434">
              <a:lnSpc>
                <a:spcPts val="2500"/>
              </a:lnSpc>
              <a:buFont typeface="Arial" panose="020B0604020202020204" pitchFamily="34" charset="0"/>
              <a:buChar char="•"/>
            </a:pPr>
            <a:r>
              <a:rPr lang="en-US" sz="1600" spc="-70" dirty="0">
                <a:latin typeface="Poppins" panose="00000500000000000000" pitchFamily="2" charset="0"/>
                <a:cs typeface="Poppins" panose="00000500000000000000" pitchFamily="2" charset="0"/>
              </a:rPr>
              <a:t>In GSTR-3B, under all other ITC drill down need GSTIN column</a:t>
            </a:r>
          </a:p>
          <a:p>
            <a:pPr marL="285750" indent="-285750" defTabSz="1828434">
              <a:lnSpc>
                <a:spcPts val="2500"/>
              </a:lnSpc>
              <a:buFont typeface="Arial" panose="020B0604020202020204" pitchFamily="34" charset="0"/>
              <a:buChar char="•"/>
            </a:pPr>
            <a:r>
              <a:rPr lang="en-US" sz="1600" spc="-70" dirty="0">
                <a:latin typeface="Poppins" panose="00000500000000000000" pitchFamily="2" charset="0"/>
                <a:cs typeface="Poppins" panose="00000500000000000000" pitchFamily="2" charset="0"/>
              </a:rPr>
              <a:t>IMPS (Service) exempt transactions are participating in 3.1D of the GSTR-3B Report.</a:t>
            </a:r>
          </a:p>
          <a:p>
            <a:pPr marL="285750" indent="-285750" defTabSz="1828434">
              <a:lnSpc>
                <a:spcPts val="2500"/>
              </a:lnSpc>
              <a:buFont typeface="Arial" panose="020B0604020202020204" pitchFamily="34" charset="0"/>
              <a:buChar char="•"/>
            </a:pPr>
            <a:r>
              <a:rPr lang="en-US" sz="1600" spc="-70" dirty="0">
                <a:latin typeface="Poppins" panose="00000500000000000000" pitchFamily="2" charset="0"/>
                <a:cs typeface="Poppins" panose="00000500000000000000" pitchFamily="2" charset="0"/>
              </a:rPr>
              <a:t>Taxable value is getting doubled in GSTR 3B while checking in Nature view when purchase from an Unregister dealer recorded with RCM enabled. </a:t>
            </a:r>
          </a:p>
        </p:txBody>
      </p:sp>
      <p:grpSp>
        <p:nvGrpSpPr>
          <p:cNvPr id="18" name="Group 17">
            <a:extLst>
              <a:ext uri="{FF2B5EF4-FFF2-40B4-BE49-F238E27FC236}">
                <a16:creationId xmlns:a16="http://schemas.microsoft.com/office/drawing/2014/main" xmlns="" id="{DDF75B16-721F-9832-3764-49A4B4E1819D}"/>
              </a:ext>
            </a:extLst>
          </p:cNvPr>
          <p:cNvGrpSpPr/>
          <p:nvPr/>
        </p:nvGrpSpPr>
        <p:grpSpPr>
          <a:xfrm>
            <a:off x="197968" y="4346122"/>
            <a:ext cx="2360176" cy="1963082"/>
            <a:chOff x="764023" y="1825147"/>
            <a:chExt cx="2360176" cy="1963082"/>
          </a:xfrm>
        </p:grpSpPr>
        <p:pic>
          <p:nvPicPr>
            <p:cNvPr id="19" name="Picture 18">
              <a:extLst>
                <a:ext uri="{FF2B5EF4-FFF2-40B4-BE49-F238E27FC236}">
                  <a16:creationId xmlns:a16="http://schemas.microsoft.com/office/drawing/2014/main" xmlns="" id="{D8199C52-F504-7F8C-2EE2-2E8DDD0DBFEE}"/>
                </a:ext>
              </a:extLst>
            </p:cNvPr>
            <p:cNvPicPr>
              <a:picLocks noChangeAspect="1"/>
            </p:cNvPicPr>
            <p:nvPr/>
          </p:nvPicPr>
          <p:blipFill>
            <a:blip r:embed="rId2"/>
            <a:stretch>
              <a:fillRect/>
            </a:stretch>
          </p:blipFill>
          <p:spPr>
            <a:xfrm>
              <a:off x="764023" y="1825147"/>
              <a:ext cx="1783235" cy="1963082"/>
            </a:xfrm>
            <a:prstGeom prst="rect">
              <a:avLst/>
            </a:prstGeom>
          </p:spPr>
        </p:pic>
        <p:sp>
          <p:nvSpPr>
            <p:cNvPr id="20" name="TextBox 19">
              <a:extLst>
                <a:ext uri="{FF2B5EF4-FFF2-40B4-BE49-F238E27FC236}">
                  <a16:creationId xmlns:a16="http://schemas.microsoft.com/office/drawing/2014/main" xmlns="" id="{9D25CA37-2087-0CAA-BAA4-B05021226228}"/>
                </a:ext>
              </a:extLst>
            </p:cNvPr>
            <p:cNvSpPr txBox="1"/>
            <p:nvPr/>
          </p:nvSpPr>
          <p:spPr>
            <a:xfrm>
              <a:off x="1488620" y="2545078"/>
              <a:ext cx="1635579" cy="523220"/>
            </a:xfrm>
            <a:prstGeom prst="rect">
              <a:avLst/>
            </a:prstGeom>
            <a:noFill/>
          </p:spPr>
          <p:txBody>
            <a:bodyPr wrap="square">
              <a:spAutoFit/>
            </a:bodyPr>
            <a:lstStyle/>
            <a:p>
              <a:r>
                <a:rPr lang="en-IN" sz="2800" b="1" dirty="0">
                  <a:solidFill>
                    <a:schemeClr val="accent1">
                      <a:lumMod val="50000"/>
                    </a:schemeClr>
                  </a:solidFill>
                  <a:effectLst>
                    <a:outerShdw blurRad="38100" dist="38100" dir="2700000" algn="tl">
                      <a:srgbClr val="000000">
                        <a:alpha val="43137"/>
                      </a:srgbClr>
                    </a:outerShdw>
                  </a:effectLst>
                </a:rPr>
                <a:t>GSTR-1</a:t>
              </a:r>
            </a:p>
          </p:txBody>
        </p:sp>
      </p:grpSp>
      <p:sp>
        <p:nvSpPr>
          <p:cNvPr id="22" name="TextBox 21">
            <a:extLst>
              <a:ext uri="{FF2B5EF4-FFF2-40B4-BE49-F238E27FC236}">
                <a16:creationId xmlns:a16="http://schemas.microsoft.com/office/drawing/2014/main" xmlns="" id="{23C761FD-084E-7B59-80E6-1C215DDE1032}"/>
              </a:ext>
            </a:extLst>
          </p:cNvPr>
          <p:cNvSpPr txBox="1"/>
          <p:nvPr/>
        </p:nvSpPr>
        <p:spPr>
          <a:xfrm>
            <a:off x="2427514" y="3755572"/>
            <a:ext cx="9566518" cy="2962221"/>
          </a:xfrm>
          <a:prstGeom prst="rect">
            <a:avLst/>
          </a:prstGeom>
          <a:noFill/>
        </p:spPr>
        <p:txBody>
          <a:bodyPr wrap="square">
            <a:spAutoFit/>
          </a:bodyPr>
          <a:lstStyle/>
          <a:p>
            <a:pPr marL="285750" indent="-285750">
              <a:lnSpc>
                <a:spcPts val="2500"/>
              </a:lnSpc>
              <a:buFont typeface="Arial" panose="020B0604020202020204" pitchFamily="34" charset="0"/>
              <a:buChar char="•"/>
            </a:pPr>
            <a:r>
              <a:rPr lang="en-US" sz="1600" spc="-70" dirty="0">
                <a:latin typeface="Poppins" panose="00000500000000000000" pitchFamily="2" charset="0"/>
                <a:cs typeface="Poppins" panose="00000500000000000000" pitchFamily="2" charset="0"/>
              </a:rPr>
              <a:t>Unable to Export GSTR 1 in case data is imported from other software or Excel</a:t>
            </a:r>
          </a:p>
          <a:p>
            <a:pPr marL="285750" indent="-285750">
              <a:lnSpc>
                <a:spcPts val="2500"/>
              </a:lnSpc>
              <a:buFont typeface="Arial" panose="020B0604020202020204" pitchFamily="34" charset="0"/>
              <a:buChar char="•"/>
            </a:pPr>
            <a:r>
              <a:rPr lang="en-US" sz="1600" spc="-70" dirty="0">
                <a:latin typeface="Poppins" panose="00000500000000000000" pitchFamily="2" charset="0"/>
                <a:cs typeface="Poppins" panose="00000500000000000000" pitchFamily="2" charset="0"/>
              </a:rPr>
              <a:t>HSN Summary: should send "OTH" instead of NA for stock without units. Status gets detected as Uncertain when UQC is NA.</a:t>
            </a:r>
          </a:p>
          <a:p>
            <a:pPr marL="285750" indent="-285750">
              <a:lnSpc>
                <a:spcPts val="2500"/>
              </a:lnSpc>
              <a:buFont typeface="Arial" panose="020B0604020202020204" pitchFamily="34" charset="0"/>
              <a:buChar char="•"/>
            </a:pPr>
            <a:r>
              <a:rPr lang="en-US" sz="1600" spc="-70" dirty="0">
                <a:latin typeface="Poppins" panose="00000500000000000000" pitchFamily="2" charset="0"/>
                <a:cs typeface="Poppins" panose="00000500000000000000" pitchFamily="2" charset="0"/>
              </a:rPr>
              <a:t>GSTR 1 Export - Total Value is not getting exported to HSN Summary</a:t>
            </a:r>
          </a:p>
          <a:p>
            <a:pPr marL="285750" indent="-285750">
              <a:lnSpc>
                <a:spcPts val="2500"/>
              </a:lnSpc>
              <a:buFont typeface="Arial" panose="020B0604020202020204" pitchFamily="34" charset="0"/>
              <a:buChar char="•"/>
            </a:pPr>
            <a:r>
              <a:rPr lang="en-US" sz="1600" spc="-70" dirty="0">
                <a:latin typeface="Poppins" panose="00000500000000000000" pitchFamily="2" charset="0"/>
                <a:cs typeface="Poppins" panose="00000500000000000000" pitchFamily="2" charset="0"/>
              </a:rPr>
              <a:t>Cancelled voucher count is not captured in the document summary under the GSTR-1 report.</a:t>
            </a:r>
          </a:p>
          <a:p>
            <a:pPr marL="285750" indent="-285750">
              <a:lnSpc>
                <a:spcPts val="2500"/>
              </a:lnSpc>
              <a:buFont typeface="Arial" panose="020B0604020202020204" pitchFamily="34" charset="0"/>
              <a:buChar char="•"/>
            </a:pPr>
            <a:r>
              <a:rPr lang="en-US" sz="1600" spc="-70" dirty="0">
                <a:latin typeface="Poppins" panose="00000500000000000000" pitchFamily="2" charset="0"/>
                <a:cs typeface="Poppins" panose="00000500000000000000" pitchFamily="2" charset="0"/>
              </a:rPr>
              <a:t>Uncertain Detected for Bill of Entry duplication has been removed.</a:t>
            </a:r>
          </a:p>
          <a:p>
            <a:pPr marL="285750" indent="-285750">
              <a:lnSpc>
                <a:spcPts val="2500"/>
              </a:lnSpc>
              <a:buFont typeface="Arial" panose="020B0604020202020204" pitchFamily="34" charset="0"/>
              <a:buChar char="•"/>
            </a:pPr>
            <a:r>
              <a:rPr lang="en-US" sz="1600" spc="-70" dirty="0">
                <a:latin typeface="Poppins" panose="00000500000000000000" pitchFamily="2" charset="0"/>
                <a:cs typeface="Poppins" panose="00000500000000000000" pitchFamily="2" charset="0"/>
              </a:rPr>
              <a:t>Job order out voucher printing primary GSTIN irrespective of selecting the secondary address</a:t>
            </a:r>
          </a:p>
          <a:p>
            <a:pPr marL="285750" indent="-285750">
              <a:lnSpc>
                <a:spcPts val="2500"/>
              </a:lnSpc>
              <a:buFont typeface="Arial" panose="020B0604020202020204" pitchFamily="34" charset="0"/>
              <a:buChar char="•"/>
            </a:pPr>
            <a:r>
              <a:rPr lang="en-US" sz="1600" spc="-70" dirty="0">
                <a:latin typeface="Poppins" panose="00000500000000000000" pitchFamily="2" charset="0"/>
                <a:cs typeface="Poppins" panose="00000500000000000000" pitchFamily="2" charset="0"/>
              </a:rPr>
              <a:t>Tally crashes while loading GSTR-1/GSTR-3B. Due to the length of the HSN description mentioned in the GST classification.</a:t>
            </a:r>
          </a:p>
        </p:txBody>
      </p:sp>
      <p:cxnSp>
        <p:nvCxnSpPr>
          <p:cNvPr id="24" name="Straight Connector 23">
            <a:extLst>
              <a:ext uri="{FF2B5EF4-FFF2-40B4-BE49-F238E27FC236}">
                <a16:creationId xmlns:a16="http://schemas.microsoft.com/office/drawing/2014/main" xmlns="" id="{9B3FC7B1-7967-9FF3-17FD-A701FDE4BCEE}"/>
              </a:ext>
            </a:extLst>
          </p:cNvPr>
          <p:cNvCxnSpPr/>
          <p:nvPr/>
        </p:nvCxnSpPr>
        <p:spPr>
          <a:xfrm>
            <a:off x="10886" y="3741591"/>
            <a:ext cx="11994032" cy="0"/>
          </a:xfrm>
          <a:prstGeom prst="line">
            <a:avLst/>
          </a:prstGeom>
          <a:ln w="28575">
            <a:solidFill>
              <a:schemeClr val="accent4"/>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5144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F3A46B8F-BF5E-4449-EE7F-CA32411904CC}"/>
              </a:ext>
            </a:extLst>
          </p:cNvPr>
          <p:cNvSpPr/>
          <p:nvPr/>
        </p:nvSpPr>
        <p:spPr>
          <a:xfrm>
            <a:off x="4627762" y="1640436"/>
            <a:ext cx="2520175" cy="2295944"/>
          </a:xfrm>
          <a:prstGeom prst="rect">
            <a:avLst/>
          </a:prstGeom>
          <a:solidFill>
            <a:srgbClr val="6C88B7"/>
          </a:solidFill>
          <a:ln w="12700" cap="flat" cmpd="sng" algn="ctr">
            <a:no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srgbClr val="FFFFFF"/>
                </a:solidFill>
                <a:effectLst/>
                <a:uLnTx/>
                <a:uFillTx/>
                <a:latin typeface="Lato Light" panose="020F0502020204030203" pitchFamily="34" charset="0"/>
                <a:ea typeface="+mn-ea"/>
                <a:cs typeface="+mn-cs"/>
              </a:rPr>
              <a:t>FORM GSTR-1:</a:t>
            </a:r>
            <a:endParaRPr kumimoji="0" lang="en-US" sz="3600" b="0" i="0" u="none" strike="noStrike" kern="0" cap="none" spc="0" normalizeH="0" baseline="0" noProof="0" dirty="0">
              <a:ln>
                <a:noFill/>
              </a:ln>
              <a:solidFill>
                <a:srgbClr val="FFFFFF"/>
              </a:solidFill>
              <a:effectLst/>
              <a:uLnTx/>
              <a:uFillTx/>
              <a:latin typeface="Lato Light" panose="020F0502020204030203" pitchFamily="34" charset="0"/>
              <a:ea typeface="+mn-ea"/>
              <a:cs typeface="+mn-cs"/>
            </a:endParaRPr>
          </a:p>
        </p:txBody>
      </p:sp>
      <p:sp>
        <p:nvSpPr>
          <p:cNvPr id="13" name="Rectangle 12">
            <a:extLst>
              <a:ext uri="{FF2B5EF4-FFF2-40B4-BE49-F238E27FC236}">
                <a16:creationId xmlns:a16="http://schemas.microsoft.com/office/drawing/2014/main" xmlns="" id="{A74420B2-A65B-3872-8C6C-F9D77E68E51A}"/>
              </a:ext>
            </a:extLst>
          </p:cNvPr>
          <p:cNvSpPr/>
          <p:nvPr/>
        </p:nvSpPr>
        <p:spPr>
          <a:xfrm>
            <a:off x="4620323" y="3952075"/>
            <a:ext cx="2520175" cy="2700000"/>
          </a:xfrm>
          <a:prstGeom prst="rect">
            <a:avLst/>
          </a:prstGeom>
          <a:solidFill>
            <a:srgbClr val="6C88B7"/>
          </a:solidFill>
          <a:ln w="12700" cap="flat" cmpd="sng" algn="ctr">
            <a:no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Lato Light" panose="020F0502020204030203" pitchFamily="34" charset="0"/>
                <a:ea typeface="+mn-ea"/>
                <a:cs typeface="+mn-cs"/>
              </a:rPr>
              <a:t>FORM GSTR-3B:</a:t>
            </a:r>
          </a:p>
        </p:txBody>
      </p:sp>
      <p:sp>
        <p:nvSpPr>
          <p:cNvPr id="10" name="Right Arrow 6">
            <a:extLst>
              <a:ext uri="{FF2B5EF4-FFF2-40B4-BE49-F238E27FC236}">
                <a16:creationId xmlns:a16="http://schemas.microsoft.com/office/drawing/2014/main" xmlns="" id="{2BBAEA68-2DCF-6DD4-A8CE-B1FCBEB1398C}"/>
              </a:ext>
            </a:extLst>
          </p:cNvPr>
          <p:cNvSpPr/>
          <p:nvPr/>
        </p:nvSpPr>
        <p:spPr>
          <a:xfrm>
            <a:off x="3972772" y="3429000"/>
            <a:ext cx="1474924" cy="940525"/>
          </a:xfrm>
          <a:prstGeom prst="rightArrow">
            <a:avLst/>
          </a:prstGeom>
          <a:solidFill>
            <a:srgbClr val="4DADB5"/>
          </a:solidFill>
          <a:ln w="12700" cap="flat" cmpd="sng" algn="ctr">
            <a:noFill/>
            <a:prstDash val="solid"/>
            <a:miter lim="800000"/>
          </a:ln>
          <a:effectLst/>
        </p:spPr>
        <p:txBody>
          <a:bodyPr rtlCol="0" anchor="ctr"/>
          <a:lstStyle/>
          <a:p>
            <a:pPr marL="0" marR="0" lvl="0" indent="0" algn="ctr"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Lato Light" panose="020F0502020204030203" pitchFamily="34" charset="0"/>
              <a:ea typeface="+mn-ea"/>
              <a:cs typeface="+mn-cs"/>
            </a:endParaRPr>
          </a:p>
        </p:txBody>
      </p:sp>
      <p:sp>
        <p:nvSpPr>
          <p:cNvPr id="17" name="Title 1">
            <a:extLst>
              <a:ext uri="{FF2B5EF4-FFF2-40B4-BE49-F238E27FC236}">
                <a16:creationId xmlns:a16="http://schemas.microsoft.com/office/drawing/2014/main" xmlns="" id="{56B90B9F-3603-E8E1-CE49-AD2ADB8DAFF3}"/>
              </a:ext>
            </a:extLst>
          </p:cNvPr>
          <p:cNvSpPr>
            <a:spLocks noGrp="1"/>
          </p:cNvSpPr>
          <p:nvPr>
            <p:ph type="title"/>
          </p:nvPr>
        </p:nvSpPr>
        <p:spPr>
          <a:xfrm>
            <a:off x="452070" y="1075453"/>
            <a:ext cx="11152980" cy="454884"/>
          </a:xfrm>
        </p:spPr>
        <p:txBody>
          <a:bodyPr>
            <a:noAutofit/>
          </a:bodyPr>
          <a:lstStyle/>
          <a:p>
            <a:pPr algn="l"/>
            <a:r>
              <a:rPr lang="en-US" sz="3200" dirty="0"/>
              <a:t>GSTR-3B quarterly return support for IFF (1/2)</a:t>
            </a:r>
            <a:endParaRPr lang="en-IN" sz="3200" b="0" dirty="0"/>
          </a:p>
        </p:txBody>
      </p:sp>
      <p:sp>
        <p:nvSpPr>
          <p:cNvPr id="9" name="Rectangle 8">
            <a:extLst>
              <a:ext uri="{FF2B5EF4-FFF2-40B4-BE49-F238E27FC236}">
                <a16:creationId xmlns:a16="http://schemas.microsoft.com/office/drawing/2014/main" xmlns="" id="{C0CDD8FF-0672-DE73-E040-9D8DDF37D5B2}"/>
              </a:ext>
            </a:extLst>
          </p:cNvPr>
          <p:cNvSpPr/>
          <p:nvPr/>
        </p:nvSpPr>
        <p:spPr>
          <a:xfrm>
            <a:off x="17179" y="1628078"/>
            <a:ext cx="4577130" cy="5029200"/>
          </a:xfrm>
          <a:prstGeom prst="rect">
            <a:avLst/>
          </a:prstGeom>
          <a:solidFill>
            <a:srgbClr val="4DADB5"/>
          </a:solidFill>
          <a:ln w="12700" cap="flat" cmpd="sng" algn="ctr">
            <a:noFill/>
            <a:prstDash val="solid"/>
            <a:miter lim="800000"/>
          </a:ln>
          <a:effectLst/>
        </p:spPr>
        <p:txBody>
          <a:bodyPr rtlCol="0" anchor="ctr"/>
          <a:lstStyle/>
          <a:p>
            <a:pPr marL="0" marR="0" lvl="0" indent="0" algn="ctr" defTabSz="1828434" eaLnBrk="1" fontAlgn="auto" latinLnBrk="0" hangingPunct="1">
              <a:lnSpc>
                <a:spcPts val="35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Lato Light" panose="020F0502020204030203" pitchFamily="34" charset="0"/>
                <a:ea typeface="+mn-ea"/>
                <a:cs typeface="+mn-cs"/>
              </a:rPr>
              <a:t>Invoice Furnishing Facility (IFF) is a facility provided to quarterly taxpayers who are in the QRMP scheme, to file their details of outward supplies in the first two months of the quarter (M1 and M2), to pass on the credit to their recipients. IFF consists of the following Tables of FORM GSTR-1: </a:t>
            </a:r>
          </a:p>
        </p:txBody>
      </p:sp>
      <p:sp>
        <p:nvSpPr>
          <p:cNvPr id="12" name="Rectangle 11">
            <a:extLst>
              <a:ext uri="{FF2B5EF4-FFF2-40B4-BE49-F238E27FC236}">
                <a16:creationId xmlns:a16="http://schemas.microsoft.com/office/drawing/2014/main" xmlns="" id="{B1DD9E1F-0B67-E8F7-98B0-59FADE6B1EF3}"/>
              </a:ext>
            </a:extLst>
          </p:cNvPr>
          <p:cNvSpPr/>
          <p:nvPr/>
        </p:nvSpPr>
        <p:spPr>
          <a:xfrm>
            <a:off x="7140498" y="1640432"/>
            <a:ext cx="4880518" cy="2295944"/>
          </a:xfrm>
          <a:prstGeom prst="rect">
            <a:avLst/>
          </a:prstGeom>
          <a:solidFill>
            <a:srgbClr val="6C88B7">
              <a:lumMod val="10000"/>
              <a:lumOff val="90000"/>
            </a:srgbClr>
          </a:solidFill>
          <a:ln w="12700" cap="flat" cmpd="sng" algn="ctr">
            <a:noFill/>
            <a:prstDash val="solid"/>
            <a:miter lim="800000"/>
          </a:ln>
          <a:effectLst/>
        </p:spPr>
        <p:txBody>
          <a:bodyPr rtlCol="0" anchor="ctr"/>
          <a:lstStyle/>
          <a:p>
            <a:pPr marL="342900" marR="0" lvl="0" indent="-342900" defTabSz="18284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effectLst/>
                <a:uLnTx/>
                <a:uFillTx/>
                <a:latin typeface="Lato Light" panose="020F0502020204030203" pitchFamily="34" charset="0"/>
                <a:ea typeface="+mn-ea"/>
                <a:cs typeface="+mn-cs"/>
              </a:rPr>
              <a:t>4A, 4B, 4C, 6B, 6C – B2B Invoices</a:t>
            </a:r>
          </a:p>
          <a:p>
            <a:pPr marL="342900" marR="0" lvl="0" indent="-342900" defTabSz="18284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effectLst/>
                <a:uLnTx/>
                <a:uFillTx/>
                <a:latin typeface="Lato Light" panose="020F0502020204030203" pitchFamily="34" charset="0"/>
                <a:ea typeface="+mn-ea"/>
                <a:cs typeface="+mn-cs"/>
              </a:rPr>
              <a:t>9B – Credit/ Debit Notes (Registered)</a:t>
            </a:r>
          </a:p>
          <a:p>
            <a:pPr marL="342900" marR="0" lvl="0" indent="-342900" defTabSz="18284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effectLst/>
                <a:uLnTx/>
                <a:uFillTx/>
                <a:latin typeface="Lato Light" panose="020F0502020204030203" pitchFamily="34" charset="0"/>
                <a:ea typeface="+mn-ea"/>
                <a:cs typeface="+mn-cs"/>
              </a:rPr>
              <a:t>9A – Amended B2B Invoices</a:t>
            </a:r>
          </a:p>
          <a:p>
            <a:pPr marL="342900" marR="0" lvl="0" indent="-342900" defTabSz="182843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effectLst/>
                <a:uLnTx/>
                <a:uFillTx/>
                <a:latin typeface="Lato Light" panose="020F0502020204030203" pitchFamily="34" charset="0"/>
                <a:ea typeface="+mn-ea"/>
                <a:cs typeface="+mn-cs"/>
              </a:rPr>
              <a:t>9C – Amended Credit/ Debit Notes (Registered)</a:t>
            </a:r>
          </a:p>
        </p:txBody>
      </p:sp>
      <p:sp>
        <p:nvSpPr>
          <p:cNvPr id="14" name="Rectangle 13">
            <a:extLst>
              <a:ext uri="{FF2B5EF4-FFF2-40B4-BE49-F238E27FC236}">
                <a16:creationId xmlns:a16="http://schemas.microsoft.com/office/drawing/2014/main" xmlns="" id="{968DD761-39C8-1AD7-0599-4020F02C4C42}"/>
              </a:ext>
            </a:extLst>
          </p:cNvPr>
          <p:cNvSpPr/>
          <p:nvPr/>
        </p:nvSpPr>
        <p:spPr>
          <a:xfrm>
            <a:off x="7166512" y="3952075"/>
            <a:ext cx="4854504" cy="2700000"/>
          </a:xfrm>
          <a:prstGeom prst="rect">
            <a:avLst/>
          </a:prstGeom>
          <a:solidFill>
            <a:srgbClr val="6C88B7">
              <a:lumMod val="10000"/>
              <a:lumOff val="90000"/>
            </a:srgbClr>
          </a:solidFill>
          <a:ln w="12700" cap="flat" cmpd="sng" algn="ctr">
            <a:noFill/>
            <a:prstDash val="solid"/>
            <a:miter lim="800000"/>
          </a:ln>
          <a:effectLst/>
        </p:spPr>
        <p:txBody>
          <a:bodyPr rtlCol="0" anchor="ctr"/>
          <a:lstStyle/>
          <a:p>
            <a:pPr marL="342900" marR="0" lvl="0" indent="-342900" defTabSz="1828434" eaLnBrk="1" fontAlgn="auto" latinLnBrk="0" hangingPunct="1">
              <a:lnSpc>
                <a:spcPts val="2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a:ln>
                  <a:noFill/>
                </a:ln>
                <a:effectLst/>
                <a:uLnTx/>
                <a:uFillTx/>
                <a:latin typeface="Lato Light" panose="020F0502020204030203" pitchFamily="34" charset="0"/>
                <a:ea typeface="+mn-ea"/>
                <a:cs typeface="+mn-cs"/>
              </a:rPr>
              <a:t>Outward supplies - This is auto-populated from FORM GSTR-1. Positive values shall be reported in respective tables. Negative values, if any, shall not be considered in the table and the system will provide the value as zero. </a:t>
            </a:r>
          </a:p>
          <a:p>
            <a:pPr marL="342900" marR="0" lvl="0" indent="-342900" defTabSz="1828434" eaLnBrk="1" fontAlgn="auto" latinLnBrk="0" hangingPunct="1">
              <a:lnSpc>
                <a:spcPts val="2000"/>
              </a:lnSpc>
              <a:spcBef>
                <a:spcPts val="0"/>
              </a:spcBef>
              <a:spcAft>
                <a:spcPts val="0"/>
              </a:spcAft>
              <a:buClrTx/>
              <a:buSzTx/>
              <a:buFont typeface="Arial" panose="020B0604020202020204" pitchFamily="34" charset="0"/>
              <a:buChar char="•"/>
              <a:tabLst/>
              <a:defRPr/>
            </a:pPr>
            <a:r>
              <a:rPr kumimoji="0" lang="en-US" sz="1500" b="0" i="0" u="none" strike="noStrike" kern="0" cap="none" spc="0" normalizeH="0" baseline="0" noProof="0" dirty="0">
                <a:ln>
                  <a:noFill/>
                </a:ln>
                <a:effectLst/>
                <a:uLnTx/>
                <a:uFillTx/>
                <a:latin typeface="Lato Light" panose="020F0502020204030203" pitchFamily="34" charset="0"/>
                <a:ea typeface="+mn-ea"/>
                <a:cs typeface="+mn-cs"/>
              </a:rPr>
              <a:t>Inward supplies – This is auto-populated from FORM GSTR-2B. Positive values shall be reported in the respective table. Negative values, if any, shall not be considered in the table and the system will provide the value as zero. </a:t>
            </a:r>
          </a:p>
        </p:txBody>
      </p:sp>
    </p:spTree>
    <p:extLst>
      <p:ext uri="{BB962C8B-B14F-4D97-AF65-F5344CB8AC3E}">
        <p14:creationId xmlns:p14="http://schemas.microsoft.com/office/powerpoint/2010/main" val="1043030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56B90B9F-3603-E8E1-CE49-AD2ADB8DAFF3}"/>
              </a:ext>
            </a:extLst>
          </p:cNvPr>
          <p:cNvSpPr>
            <a:spLocks noGrp="1"/>
          </p:cNvSpPr>
          <p:nvPr>
            <p:ph type="title"/>
          </p:nvPr>
        </p:nvSpPr>
        <p:spPr>
          <a:xfrm>
            <a:off x="452070" y="1075453"/>
            <a:ext cx="11152980" cy="454884"/>
          </a:xfrm>
        </p:spPr>
        <p:txBody>
          <a:bodyPr>
            <a:noAutofit/>
          </a:bodyPr>
          <a:lstStyle/>
          <a:p>
            <a:pPr algn="l"/>
            <a:r>
              <a:rPr lang="en-US" sz="3200" dirty="0"/>
              <a:t>GSTR-3B quarterly return support for IFF (2/2)</a:t>
            </a:r>
            <a:endParaRPr lang="en-IN" sz="3200" b="0" dirty="0"/>
          </a:p>
        </p:txBody>
      </p:sp>
      <p:sp>
        <p:nvSpPr>
          <p:cNvPr id="9" name="Rectangle 8">
            <a:extLst>
              <a:ext uri="{FF2B5EF4-FFF2-40B4-BE49-F238E27FC236}">
                <a16:creationId xmlns:a16="http://schemas.microsoft.com/office/drawing/2014/main" xmlns="" id="{C0CDD8FF-0672-DE73-E040-9D8DDF37D5B2}"/>
              </a:ext>
            </a:extLst>
          </p:cNvPr>
          <p:cNvSpPr/>
          <p:nvPr/>
        </p:nvSpPr>
        <p:spPr>
          <a:xfrm>
            <a:off x="0" y="1628078"/>
            <a:ext cx="6096000" cy="5029200"/>
          </a:xfrm>
          <a:prstGeom prst="rect">
            <a:avLst/>
          </a:prstGeom>
          <a:solidFill>
            <a:srgbClr val="4DADB5"/>
          </a:solidFill>
          <a:ln w="12700" cap="flat" cmpd="sng" algn="ctr">
            <a:noFill/>
            <a:prstDash val="solid"/>
            <a:miter lim="800000"/>
          </a:ln>
          <a:effectLst/>
        </p:spPr>
        <p:txBody>
          <a:bodyPr rtlCol="0" anchor="ctr"/>
          <a:lstStyle/>
          <a:p>
            <a:pPr marL="0" marR="0" lvl="0" indent="0" defTabSz="1828434" eaLnBrk="1" fontAlgn="auto" latinLnBrk="0" hangingPunct="1">
              <a:lnSpc>
                <a:spcPts val="2500"/>
              </a:lnSpc>
              <a:spcBef>
                <a:spcPts val="0"/>
              </a:spcBef>
              <a:spcAft>
                <a:spcPts val="0"/>
              </a:spcAft>
              <a:buClrTx/>
              <a:buSzTx/>
              <a:buFontTx/>
              <a:buNone/>
              <a:tabLst/>
              <a:defRPr/>
            </a:pPr>
            <a:r>
              <a:rPr kumimoji="0" lang="en-US" sz="1600" b="1" i="0" u="sng" strike="noStrike" kern="0" cap="none" spc="0" normalizeH="0" baseline="0" noProof="0" dirty="0">
                <a:ln>
                  <a:noFill/>
                </a:ln>
                <a:solidFill>
                  <a:srgbClr val="FFFFFF"/>
                </a:solidFill>
                <a:effectLst/>
                <a:uLnTx/>
                <a:uFillTx/>
                <a:latin typeface="Lato Light" panose="020F0502020204030203" pitchFamily="34" charset="0"/>
                <a:ea typeface="+mn-ea"/>
                <a:cs typeface="+mn-cs"/>
              </a:rPr>
              <a:t>Solution enhanced in Release 4.0</a:t>
            </a:r>
          </a:p>
          <a:p>
            <a:pPr marL="0" marR="0" lvl="0" indent="0" defTabSz="1828434" eaLnBrk="1" fontAlgn="auto" latinLnBrk="0" hangingPunct="1">
              <a:lnSpc>
                <a:spcPts val="2500"/>
              </a:lnSpc>
              <a:spcBef>
                <a:spcPts val="0"/>
              </a:spcBef>
              <a:spcAft>
                <a:spcPts val="0"/>
              </a:spcAft>
              <a:buClrTx/>
              <a:buSzTx/>
              <a:buFontTx/>
              <a:buNone/>
              <a:tabLst/>
              <a:defRPr/>
            </a:pPr>
            <a:endParaRPr kumimoji="0" lang="en-US" sz="1600" b="1" i="0" u="sng" strike="noStrike" kern="0" cap="none" spc="0" normalizeH="0" baseline="0" noProof="0" dirty="0">
              <a:ln>
                <a:noFill/>
              </a:ln>
              <a:solidFill>
                <a:srgbClr val="FFFFFF"/>
              </a:solidFill>
              <a:effectLst/>
              <a:uLnTx/>
              <a:uFillTx/>
              <a:latin typeface="Lato Light" panose="020F0502020204030203" pitchFamily="34" charset="0"/>
              <a:ea typeface="+mn-ea"/>
              <a:cs typeface="+mn-cs"/>
            </a:endParaRPr>
          </a:p>
          <a:p>
            <a:pPr marL="285750" marR="0" lvl="0" indent="-285750" defTabSz="1828434" eaLnBrk="1" fontAlgn="auto" latinLnBrk="0" hangingPunct="1">
              <a:lnSpc>
                <a:spcPts val="25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Lato Light" panose="020F0502020204030203" pitchFamily="34" charset="0"/>
                <a:ea typeface="+mn-ea"/>
                <a:cs typeface="+mn-cs"/>
              </a:rPr>
              <a:t>In the GSTR-3B preview report, in the export landing page a new configuration as an Export single file for the selected period has to be provided.</a:t>
            </a:r>
          </a:p>
          <a:p>
            <a:pPr marL="285750" marR="0" lvl="0" indent="-285750" defTabSz="1828434" eaLnBrk="1" fontAlgn="auto" latinLnBrk="0" hangingPunct="1">
              <a:lnSpc>
                <a:spcPts val="25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Lato Light" panose="020F0502020204030203" pitchFamily="34" charset="0"/>
                <a:ea typeface="+mn-ea"/>
                <a:cs typeface="+mn-cs"/>
              </a:rPr>
              <a:t>If the file format is other than JSON, this configuration will be greyed out. </a:t>
            </a:r>
          </a:p>
          <a:p>
            <a:pPr marL="285750" marR="0" lvl="0" indent="-285750" defTabSz="1828434" eaLnBrk="1" fontAlgn="auto" latinLnBrk="0" hangingPunct="1">
              <a:lnSpc>
                <a:spcPts val="25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Lato Light" panose="020F0502020204030203" pitchFamily="34" charset="0"/>
                <a:ea typeface="+mn-ea"/>
                <a:cs typeface="+mn-cs"/>
              </a:rPr>
              <a:t>This configuration has been supported in three places </a:t>
            </a:r>
          </a:p>
          <a:p>
            <a:pPr marL="1257300" lvl="2" indent="-342900" defTabSz="1828434">
              <a:lnSpc>
                <a:spcPts val="2500"/>
              </a:lnSpc>
              <a:buFont typeface="+mj-lt"/>
              <a:buAutoNum type="arabicPeriod"/>
              <a:defRPr/>
            </a:pPr>
            <a:r>
              <a:rPr kumimoji="0" lang="en-US" sz="1600" b="0" i="0" u="none" strike="noStrike" kern="0" cap="none" spc="0" normalizeH="0" baseline="0" noProof="0" dirty="0">
                <a:ln>
                  <a:noFill/>
                </a:ln>
                <a:solidFill>
                  <a:srgbClr val="FFFFFF"/>
                </a:solidFill>
                <a:effectLst/>
                <a:uLnTx/>
                <a:uFillTx/>
                <a:latin typeface="Lato Light" panose="020F0502020204030203" pitchFamily="34" charset="0"/>
                <a:ea typeface="+mn-ea"/>
                <a:cs typeface="+mn-cs"/>
              </a:rPr>
              <a:t>F12 Configuration</a:t>
            </a:r>
          </a:p>
          <a:p>
            <a:pPr marL="1257300" lvl="2" indent="-342900" defTabSz="1828434">
              <a:lnSpc>
                <a:spcPts val="2500"/>
              </a:lnSpc>
              <a:buFont typeface="+mj-lt"/>
              <a:buAutoNum type="arabicPeriod"/>
              <a:defRPr/>
            </a:pPr>
            <a:r>
              <a:rPr kumimoji="0" lang="en-US" sz="1600" b="0" i="0" u="none" strike="noStrike" kern="0" cap="none" spc="0" normalizeH="0" baseline="0" noProof="0" dirty="0">
                <a:ln>
                  <a:noFill/>
                </a:ln>
                <a:solidFill>
                  <a:srgbClr val="FFFFFF"/>
                </a:solidFill>
                <a:effectLst/>
                <a:uLnTx/>
                <a:uFillTx/>
                <a:latin typeface="Lato Light" panose="020F0502020204030203" pitchFamily="34" charset="0"/>
                <a:ea typeface="+mn-ea"/>
                <a:cs typeface="+mn-cs"/>
              </a:rPr>
              <a:t>Export the Landing Page of GSTR-3B</a:t>
            </a:r>
          </a:p>
          <a:p>
            <a:pPr marL="1257300" lvl="2" indent="-342900" defTabSz="1828434">
              <a:lnSpc>
                <a:spcPts val="2500"/>
              </a:lnSpc>
              <a:buFont typeface="+mj-lt"/>
              <a:buAutoNum type="arabicPeriod"/>
              <a:defRPr/>
            </a:pPr>
            <a:r>
              <a:rPr kumimoji="0" lang="en-US" sz="1600" b="0" i="0" u="none" strike="noStrike" kern="0" cap="none" spc="0" normalizeH="0" baseline="0" noProof="0" dirty="0">
                <a:ln>
                  <a:noFill/>
                </a:ln>
                <a:solidFill>
                  <a:srgbClr val="FFFFFF"/>
                </a:solidFill>
                <a:effectLst/>
                <a:uLnTx/>
                <a:uFillTx/>
                <a:latin typeface="Lato Light" panose="020F0502020204030203" pitchFamily="34" charset="0"/>
                <a:ea typeface="+mn-ea"/>
                <a:cs typeface="+mn-cs"/>
              </a:rPr>
              <a:t>In GSTR-1 preview report - Right button → GSTR-3B → its toggle button</a:t>
            </a:r>
          </a:p>
          <a:p>
            <a:pPr marL="285750" marR="0" lvl="0" indent="-285750" defTabSz="1828434" eaLnBrk="1" fontAlgn="auto" latinLnBrk="0" hangingPunct="1">
              <a:lnSpc>
                <a:spcPts val="25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Lato Light" panose="020F0502020204030203" pitchFamily="34" charset="0"/>
                <a:ea typeface="+mn-ea"/>
                <a:cs typeface="+mn-cs"/>
              </a:rPr>
              <a:t>GSTR-3B Exchange is not supported at the Remote end, hence this new configuration will not come.</a:t>
            </a:r>
          </a:p>
          <a:p>
            <a:pPr marL="285750" marR="0" lvl="0" indent="-285750" defTabSz="1828434" eaLnBrk="1" fontAlgn="auto" latinLnBrk="0" hangingPunct="1">
              <a:lnSpc>
                <a:spcPts val="25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Lato Light" panose="020F0502020204030203" pitchFamily="34" charset="0"/>
                <a:ea typeface="+mn-ea"/>
                <a:cs typeface="+mn-cs"/>
              </a:rPr>
              <a:t>Export of GSTR-3B in Excel format is not supported </a:t>
            </a:r>
          </a:p>
        </p:txBody>
      </p:sp>
      <p:pic>
        <p:nvPicPr>
          <p:cNvPr id="2" name="Picture 1">
            <a:extLst>
              <a:ext uri="{FF2B5EF4-FFF2-40B4-BE49-F238E27FC236}">
                <a16:creationId xmlns:a16="http://schemas.microsoft.com/office/drawing/2014/main" xmlns="" id="{9213A7D0-730A-3DFC-9B95-E0101BC2F1BA}"/>
              </a:ext>
            </a:extLst>
          </p:cNvPr>
          <p:cNvPicPr>
            <a:picLocks noChangeAspect="1"/>
          </p:cNvPicPr>
          <p:nvPr/>
        </p:nvPicPr>
        <p:blipFill>
          <a:blip r:embed="rId2"/>
          <a:stretch>
            <a:fillRect/>
          </a:stretch>
        </p:blipFill>
        <p:spPr>
          <a:xfrm>
            <a:off x="6318745" y="2453968"/>
            <a:ext cx="5675959" cy="3108631"/>
          </a:xfrm>
          <a:prstGeom prst="rect">
            <a:avLst/>
          </a:prstGeom>
        </p:spPr>
      </p:pic>
    </p:spTree>
    <p:extLst>
      <p:ext uri="{BB962C8B-B14F-4D97-AF65-F5344CB8AC3E}">
        <p14:creationId xmlns:p14="http://schemas.microsoft.com/office/powerpoint/2010/main" val="3249569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56B90B9F-3603-E8E1-CE49-AD2ADB8DAFF3}"/>
              </a:ext>
            </a:extLst>
          </p:cNvPr>
          <p:cNvSpPr>
            <a:spLocks noGrp="1"/>
          </p:cNvSpPr>
          <p:nvPr>
            <p:ph type="title"/>
          </p:nvPr>
        </p:nvSpPr>
        <p:spPr>
          <a:xfrm>
            <a:off x="452070" y="1075453"/>
            <a:ext cx="11152980" cy="454884"/>
          </a:xfrm>
        </p:spPr>
        <p:txBody>
          <a:bodyPr>
            <a:noAutofit/>
          </a:bodyPr>
          <a:lstStyle/>
          <a:p>
            <a:pPr algn="l"/>
            <a:r>
              <a:rPr lang="en-US" sz="3200" dirty="0"/>
              <a:t>Major enhancement – Party outstanding balance</a:t>
            </a:r>
            <a:endParaRPr lang="en-IN" sz="3200" b="0" dirty="0"/>
          </a:p>
        </p:txBody>
      </p:sp>
      <p:sp>
        <p:nvSpPr>
          <p:cNvPr id="9" name="Rectangle 8">
            <a:extLst>
              <a:ext uri="{FF2B5EF4-FFF2-40B4-BE49-F238E27FC236}">
                <a16:creationId xmlns:a16="http://schemas.microsoft.com/office/drawing/2014/main" xmlns="" id="{C0CDD8FF-0672-DE73-E040-9D8DDF37D5B2}"/>
              </a:ext>
            </a:extLst>
          </p:cNvPr>
          <p:cNvSpPr/>
          <p:nvPr/>
        </p:nvSpPr>
        <p:spPr>
          <a:xfrm>
            <a:off x="0" y="1628078"/>
            <a:ext cx="6096000" cy="2399636"/>
          </a:xfrm>
          <a:prstGeom prst="rect">
            <a:avLst/>
          </a:prstGeom>
          <a:solidFill>
            <a:srgbClr val="4DADB5"/>
          </a:solidFill>
          <a:ln w="12700" cap="flat" cmpd="sng" algn="ctr">
            <a:noFill/>
            <a:prstDash val="solid"/>
            <a:miter lim="800000"/>
          </a:ln>
          <a:effectLst/>
        </p:spPr>
        <p:txBody>
          <a:bodyPr rtlCol="0" anchor="ctr"/>
          <a:lstStyle/>
          <a:p>
            <a:pPr marL="285750" marR="0" lvl="0" indent="-285750" defTabSz="1828434" eaLnBrk="1" fontAlgn="auto" latinLnBrk="0" hangingPunct="1">
              <a:lnSpc>
                <a:spcPts val="2500"/>
              </a:lnSpc>
              <a:spcBef>
                <a:spcPts val="0"/>
              </a:spcBef>
              <a:spcAft>
                <a:spcPts val="0"/>
              </a:spcAft>
              <a:buClrTx/>
              <a:buSzTx/>
              <a:buFont typeface="Wingdings" panose="05000000000000000000" pitchFamily="2" charset="2"/>
              <a:buChar char="v"/>
              <a:tabLst/>
              <a:defRPr/>
            </a:pPr>
            <a:r>
              <a:rPr kumimoji="0" lang="en-US" sz="1600" i="0" strike="noStrike" kern="0" cap="none" spc="0" normalizeH="0" baseline="0" noProof="0" dirty="0">
                <a:ln>
                  <a:noFill/>
                </a:ln>
                <a:solidFill>
                  <a:srgbClr val="FFFFFF"/>
                </a:solidFill>
                <a:effectLst/>
                <a:uLnTx/>
                <a:uFillTx/>
                <a:latin typeface="Lato Light" panose="020F0502020204030203" pitchFamily="34" charset="0"/>
                <a:ea typeface="+mn-ea"/>
                <a:cs typeface="+mn-cs"/>
              </a:rPr>
              <a:t>The previous balance of the party ledger or outstanding is to be shown in the invoice as of the date</a:t>
            </a:r>
          </a:p>
          <a:p>
            <a:pPr marL="285750" marR="0" lvl="0" indent="-285750" defTabSz="1828434" eaLnBrk="1" fontAlgn="auto" latinLnBrk="0" hangingPunct="1">
              <a:lnSpc>
                <a:spcPts val="2500"/>
              </a:lnSpc>
              <a:spcBef>
                <a:spcPts val="0"/>
              </a:spcBef>
              <a:spcAft>
                <a:spcPts val="0"/>
              </a:spcAft>
              <a:buClrTx/>
              <a:buSzTx/>
              <a:buFont typeface="Wingdings" panose="05000000000000000000" pitchFamily="2" charset="2"/>
              <a:buChar char="v"/>
              <a:tabLst/>
              <a:defRPr/>
            </a:pPr>
            <a:r>
              <a:rPr kumimoji="0" lang="en-US" sz="1600" i="0" strike="noStrike" kern="0" cap="none" spc="0" normalizeH="0" baseline="0" noProof="0" dirty="0">
                <a:ln>
                  <a:noFill/>
                </a:ln>
                <a:solidFill>
                  <a:srgbClr val="FFFFFF"/>
                </a:solidFill>
                <a:effectLst/>
                <a:uLnTx/>
                <a:uFillTx/>
                <a:latin typeface="Lato Light" panose="020F0502020204030203" pitchFamily="34" charset="0"/>
                <a:ea typeface="+mn-ea"/>
                <a:cs typeface="+mn-cs"/>
              </a:rPr>
              <a:t>Printing of Party ledger balance is supported in a Simple and comprehensive format</a:t>
            </a:r>
          </a:p>
          <a:p>
            <a:pPr marL="285750" marR="0" lvl="0" indent="-285750" defTabSz="1828434" eaLnBrk="1" fontAlgn="auto" latinLnBrk="0" hangingPunct="1">
              <a:lnSpc>
                <a:spcPts val="2500"/>
              </a:lnSpc>
              <a:spcBef>
                <a:spcPts val="0"/>
              </a:spcBef>
              <a:spcAft>
                <a:spcPts val="0"/>
              </a:spcAft>
              <a:buClrTx/>
              <a:buSzTx/>
              <a:buFont typeface="Wingdings" panose="05000000000000000000" pitchFamily="2" charset="2"/>
              <a:buChar char="v"/>
              <a:tabLst/>
              <a:defRPr/>
            </a:pPr>
            <a:r>
              <a:rPr kumimoji="0" lang="en-US" sz="1600" i="0" strike="noStrike" kern="0" cap="none" spc="0" normalizeH="0" baseline="0" noProof="0" dirty="0">
                <a:ln>
                  <a:noFill/>
                </a:ln>
                <a:solidFill>
                  <a:srgbClr val="FFFFFF"/>
                </a:solidFill>
                <a:effectLst/>
                <a:uLnTx/>
                <a:uFillTx/>
                <a:latin typeface="Lato Light" panose="020F0502020204030203" pitchFamily="34" charset="0"/>
                <a:ea typeface="+mn-ea"/>
                <a:cs typeface="+mn-cs"/>
              </a:rPr>
              <a:t>Printing outstanding balance is supported for Sales (All modes), Credit Notes (except voucher mode), and Debit Notes (except voucher mode). </a:t>
            </a:r>
            <a:endParaRPr kumimoji="0" lang="en-US" sz="1600" b="0" i="0" u="none" strike="noStrike" kern="0" cap="none" spc="0" normalizeH="0" baseline="0" noProof="0" dirty="0">
              <a:ln>
                <a:noFill/>
              </a:ln>
              <a:solidFill>
                <a:srgbClr val="FFFFFF"/>
              </a:solidFill>
              <a:effectLst/>
              <a:uLnTx/>
              <a:uFillTx/>
              <a:latin typeface="Lato Light" panose="020F0502020204030203" pitchFamily="34" charset="0"/>
              <a:ea typeface="+mn-ea"/>
              <a:cs typeface="+mn-cs"/>
            </a:endParaRPr>
          </a:p>
        </p:txBody>
      </p:sp>
      <p:pic>
        <p:nvPicPr>
          <p:cNvPr id="3" name="Picture 2">
            <a:extLst>
              <a:ext uri="{FF2B5EF4-FFF2-40B4-BE49-F238E27FC236}">
                <a16:creationId xmlns:a16="http://schemas.microsoft.com/office/drawing/2014/main" xmlns="" id="{1C070ADD-6A19-F2D2-E99E-7621D12367D9}"/>
              </a:ext>
            </a:extLst>
          </p:cNvPr>
          <p:cNvPicPr>
            <a:picLocks noChangeAspect="1"/>
          </p:cNvPicPr>
          <p:nvPr/>
        </p:nvPicPr>
        <p:blipFill>
          <a:blip r:embed="rId2"/>
          <a:stretch>
            <a:fillRect/>
          </a:stretch>
        </p:blipFill>
        <p:spPr>
          <a:xfrm>
            <a:off x="6112894" y="1530337"/>
            <a:ext cx="5693229" cy="5078536"/>
          </a:xfrm>
          <a:prstGeom prst="rect">
            <a:avLst/>
          </a:prstGeom>
        </p:spPr>
      </p:pic>
      <p:pic>
        <p:nvPicPr>
          <p:cNvPr id="4" name="Picture 3">
            <a:extLst>
              <a:ext uri="{FF2B5EF4-FFF2-40B4-BE49-F238E27FC236}">
                <a16:creationId xmlns:a16="http://schemas.microsoft.com/office/drawing/2014/main" xmlns="" id="{A2082644-082C-1156-CF0B-B548C5452104}"/>
              </a:ext>
            </a:extLst>
          </p:cNvPr>
          <p:cNvPicPr>
            <a:picLocks noChangeAspect="1"/>
          </p:cNvPicPr>
          <p:nvPr/>
        </p:nvPicPr>
        <p:blipFill>
          <a:blip r:embed="rId3"/>
          <a:stretch>
            <a:fillRect/>
          </a:stretch>
        </p:blipFill>
        <p:spPr>
          <a:xfrm>
            <a:off x="1" y="4193708"/>
            <a:ext cx="6112894" cy="2267909"/>
          </a:xfrm>
          <a:prstGeom prst="rect">
            <a:avLst/>
          </a:prstGeom>
        </p:spPr>
      </p:pic>
    </p:spTree>
    <p:extLst>
      <p:ext uri="{BB962C8B-B14F-4D97-AF65-F5344CB8AC3E}">
        <p14:creationId xmlns:p14="http://schemas.microsoft.com/office/powerpoint/2010/main" val="429023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56B90B9F-3603-E8E1-CE49-AD2ADB8DAFF3}"/>
              </a:ext>
            </a:extLst>
          </p:cNvPr>
          <p:cNvSpPr>
            <a:spLocks noGrp="1"/>
          </p:cNvSpPr>
          <p:nvPr>
            <p:ph type="title"/>
          </p:nvPr>
        </p:nvSpPr>
        <p:spPr>
          <a:xfrm>
            <a:off x="452070" y="1075453"/>
            <a:ext cx="11152980" cy="454884"/>
          </a:xfrm>
        </p:spPr>
        <p:txBody>
          <a:bodyPr>
            <a:noAutofit/>
          </a:bodyPr>
          <a:lstStyle/>
          <a:p>
            <a:pPr algn="l"/>
            <a:r>
              <a:rPr lang="en-US" sz="3600" dirty="0"/>
              <a:t>e-Invoicing / e-Way Bill </a:t>
            </a:r>
            <a:endParaRPr lang="en-IN" sz="3200" b="0" dirty="0"/>
          </a:p>
        </p:txBody>
      </p:sp>
      <p:grpSp>
        <p:nvGrpSpPr>
          <p:cNvPr id="11" name="Group 10">
            <a:extLst>
              <a:ext uri="{FF2B5EF4-FFF2-40B4-BE49-F238E27FC236}">
                <a16:creationId xmlns:a16="http://schemas.microsoft.com/office/drawing/2014/main" xmlns="" id="{D3A45F09-76F2-E934-3647-B64DD62897C4}"/>
              </a:ext>
            </a:extLst>
          </p:cNvPr>
          <p:cNvGrpSpPr/>
          <p:nvPr/>
        </p:nvGrpSpPr>
        <p:grpSpPr>
          <a:xfrm>
            <a:off x="1486801" y="1632331"/>
            <a:ext cx="2932799" cy="1426879"/>
            <a:chOff x="1486801" y="1686761"/>
            <a:chExt cx="2932799" cy="1426879"/>
          </a:xfrm>
        </p:grpSpPr>
        <p:pic>
          <p:nvPicPr>
            <p:cNvPr id="8" name="Picture 7">
              <a:extLst>
                <a:ext uri="{FF2B5EF4-FFF2-40B4-BE49-F238E27FC236}">
                  <a16:creationId xmlns:a16="http://schemas.microsoft.com/office/drawing/2014/main" xmlns="" id="{46F1B8DB-978F-A88B-5928-B2D1BF1B1DC0}"/>
                </a:ext>
              </a:extLst>
            </p:cNvPr>
            <p:cNvPicPr>
              <a:picLocks noChangeAspect="1"/>
            </p:cNvPicPr>
            <p:nvPr/>
          </p:nvPicPr>
          <p:blipFill>
            <a:blip r:embed="rId2"/>
            <a:stretch>
              <a:fillRect/>
            </a:stretch>
          </p:blipFill>
          <p:spPr>
            <a:xfrm>
              <a:off x="1486801" y="1686761"/>
              <a:ext cx="2932799" cy="1426879"/>
            </a:xfrm>
            <a:prstGeom prst="rect">
              <a:avLst/>
            </a:prstGeom>
          </p:spPr>
        </p:pic>
        <p:sp>
          <p:nvSpPr>
            <p:cNvPr id="10" name="TextBox 9">
              <a:extLst>
                <a:ext uri="{FF2B5EF4-FFF2-40B4-BE49-F238E27FC236}">
                  <a16:creationId xmlns:a16="http://schemas.microsoft.com/office/drawing/2014/main" xmlns="" id="{CC841AD2-E020-0273-6B27-D70627B27833}"/>
                </a:ext>
              </a:extLst>
            </p:cNvPr>
            <p:cNvSpPr txBox="1"/>
            <p:nvPr/>
          </p:nvSpPr>
          <p:spPr>
            <a:xfrm>
              <a:off x="1987230" y="2169367"/>
              <a:ext cx="1931939" cy="461665"/>
            </a:xfrm>
            <a:prstGeom prst="rect">
              <a:avLst/>
            </a:prstGeom>
            <a:noFill/>
          </p:spPr>
          <p:txBody>
            <a:bodyPr wrap="none" rtlCol="0">
              <a:spAutoFit/>
            </a:bodyPr>
            <a:lstStyle/>
            <a:p>
              <a:r>
                <a:rPr lang="en-IN" sz="24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e-Invoicing</a:t>
              </a:r>
            </a:p>
          </p:txBody>
        </p:sp>
      </p:grpSp>
      <p:grpSp>
        <p:nvGrpSpPr>
          <p:cNvPr id="12" name="Group 11">
            <a:extLst>
              <a:ext uri="{FF2B5EF4-FFF2-40B4-BE49-F238E27FC236}">
                <a16:creationId xmlns:a16="http://schemas.microsoft.com/office/drawing/2014/main" xmlns="" id="{515B8E77-E3FD-D50A-A5DF-C173F896EA71}"/>
              </a:ext>
            </a:extLst>
          </p:cNvPr>
          <p:cNvGrpSpPr/>
          <p:nvPr/>
        </p:nvGrpSpPr>
        <p:grpSpPr>
          <a:xfrm>
            <a:off x="0" y="3113638"/>
            <a:ext cx="5940000" cy="3562696"/>
            <a:chOff x="54" y="469683"/>
            <a:chExt cx="5211622" cy="4117500"/>
          </a:xfrm>
        </p:grpSpPr>
        <p:sp>
          <p:nvSpPr>
            <p:cNvPr id="13" name="Rectangle 12">
              <a:extLst>
                <a:ext uri="{FF2B5EF4-FFF2-40B4-BE49-F238E27FC236}">
                  <a16:creationId xmlns:a16="http://schemas.microsoft.com/office/drawing/2014/main" xmlns="" id="{EB28970B-2CBE-DF81-2A6B-2D106BE81E20}"/>
                </a:ext>
              </a:extLst>
            </p:cNvPr>
            <p:cNvSpPr/>
            <p:nvPr/>
          </p:nvSpPr>
          <p:spPr>
            <a:xfrm>
              <a:off x="54" y="469683"/>
              <a:ext cx="5211622" cy="4117500"/>
            </a:xfrm>
            <a:prstGeom prst="rect">
              <a:avLst/>
            </a:pr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14" name="TextBox 13">
              <a:extLst>
                <a:ext uri="{FF2B5EF4-FFF2-40B4-BE49-F238E27FC236}">
                  <a16:creationId xmlns:a16="http://schemas.microsoft.com/office/drawing/2014/main" xmlns="" id="{6637269D-7AF5-D62C-4386-64BAE4465833}"/>
                </a:ext>
              </a:extLst>
            </p:cNvPr>
            <p:cNvSpPr txBox="1"/>
            <p:nvPr/>
          </p:nvSpPr>
          <p:spPr>
            <a:xfrm>
              <a:off x="54" y="469683"/>
              <a:ext cx="5211622" cy="41175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114300" lvl="1" indent="-114300" algn="l" defTabSz="666750">
                <a:lnSpc>
                  <a:spcPts val="1800"/>
                </a:lnSpc>
                <a:spcBef>
                  <a:spcPct val="0"/>
                </a:spcBef>
                <a:buFont typeface="Wingdings" panose="05000000000000000000" pitchFamily="2" charset="2"/>
                <a:buChar char="Ø"/>
              </a:pPr>
              <a:r>
                <a:rPr lang="en-US" sz="1500" i="0" kern="1200" dirty="0">
                  <a:latin typeface="Segoe UI Semilight" panose="020B0402040204020203" pitchFamily="34" charset="0"/>
                  <a:cs typeface="Segoe UI Semilight" panose="020B0402040204020203" pitchFamily="34" charset="0"/>
                </a:rPr>
                <a:t> On printing the multi voucher along with invoice QR code and e-way bill annexure page, the QR code of e-invoices from the second page is not getting printed. </a:t>
              </a:r>
            </a:p>
            <a:p>
              <a:pPr marL="114300" lvl="1" indent="-114300" algn="l" defTabSz="666750">
                <a:lnSpc>
                  <a:spcPts val="1800"/>
                </a:lnSpc>
                <a:spcBef>
                  <a:spcPct val="0"/>
                </a:spcBef>
                <a:buFont typeface="Wingdings" panose="05000000000000000000" pitchFamily="2" charset="2"/>
                <a:buChar char="Ø"/>
              </a:pPr>
              <a:r>
                <a:rPr lang="en-US" sz="1500" i="0" kern="1200" dirty="0">
                  <a:latin typeface="Segoe UI Semilight" panose="020B0402040204020203" pitchFamily="34" charset="0"/>
                  <a:cs typeface="Segoe UI Semilight" panose="020B0402040204020203" pitchFamily="34" charset="0"/>
                </a:rPr>
                <a:t> e-Invoice is getting rejected with the reason "The </a:t>
              </a:r>
              <a:r>
                <a:rPr lang="en-US" sz="1500" i="0" kern="1200" dirty="0" err="1">
                  <a:latin typeface="Segoe UI Semilight" panose="020B0402040204020203" pitchFamily="34" charset="0"/>
                  <a:cs typeface="Segoe UI Semilight" panose="020B0402040204020203" pitchFamily="34" charset="0"/>
                </a:rPr>
                <a:t>ValDtls</a:t>
              </a:r>
              <a:r>
                <a:rPr lang="en-US" sz="1500" i="0" kern="1200" dirty="0">
                  <a:latin typeface="Segoe UI Semilight" panose="020B0402040204020203" pitchFamily="34" charset="0"/>
                  <a:cs typeface="Segoe UI Semilight" panose="020B0402040204020203" pitchFamily="34" charset="0"/>
                </a:rPr>
                <a:t> field is required“ </a:t>
              </a:r>
            </a:p>
            <a:p>
              <a:pPr marL="228600" lvl="2" indent="-114300" algn="l" defTabSz="666750">
                <a:lnSpc>
                  <a:spcPts val="1800"/>
                </a:lnSpc>
                <a:spcBef>
                  <a:spcPct val="0"/>
                </a:spcBef>
                <a:buFont typeface="Wingdings" panose="05000000000000000000" pitchFamily="2" charset="2"/>
                <a:buChar char="§"/>
              </a:pPr>
              <a:r>
                <a:rPr lang="en-US" sz="1500" i="0" kern="1200" dirty="0">
                  <a:latin typeface="Segoe UI Semilight" panose="020B0402040204020203" pitchFamily="34" charset="0"/>
                  <a:cs typeface="Segoe UI Semilight" panose="020B0402040204020203" pitchFamily="34" charset="0"/>
                </a:rPr>
                <a:t>	</a:t>
              </a:r>
              <a:r>
                <a:rPr lang="en-US" sz="1500" i="1" kern="1200" dirty="0">
                  <a:latin typeface="Segoe UI Semilight" panose="020B0402040204020203" pitchFamily="34" charset="0"/>
                  <a:cs typeface="Segoe UI Semilight" panose="020B0402040204020203" pitchFamily="34" charset="0"/>
                </a:rPr>
                <a:t>NOTE: The same error shown resaving of the item master is required to get the proper values in exchange</a:t>
              </a:r>
            </a:p>
            <a:p>
              <a:pPr marL="114300" lvl="1" indent="-114300" algn="l" defTabSz="666750">
                <a:lnSpc>
                  <a:spcPts val="1800"/>
                </a:lnSpc>
                <a:spcBef>
                  <a:spcPct val="0"/>
                </a:spcBef>
                <a:buFont typeface="Wingdings" panose="05000000000000000000" pitchFamily="2" charset="2"/>
                <a:buChar char="Ø"/>
              </a:pPr>
              <a:r>
                <a:rPr lang="en-US" sz="1500" i="0" kern="1200" dirty="0">
                  <a:latin typeface="Segoe UI Semilight" panose="020B0402040204020203" pitchFamily="34" charset="0"/>
                  <a:cs typeface="Segoe UI Semilight" panose="020B0402040204020203" pitchFamily="34" charset="0"/>
                </a:rPr>
                <a:t> Invalid GSTIN error is detected for Consignee GSTIN (If registration type is set as Government entity), E-invoice generation fails and unable to accept such transaction using Accept GSTIN/UIN – This is resolved and accept as is also allowed. </a:t>
              </a:r>
            </a:p>
            <a:p>
              <a:pPr marL="114300" lvl="1" indent="-114300" algn="l" defTabSz="666750">
                <a:lnSpc>
                  <a:spcPts val="1800"/>
                </a:lnSpc>
                <a:spcBef>
                  <a:spcPct val="0"/>
                </a:spcBef>
                <a:buFont typeface="Wingdings" panose="05000000000000000000" pitchFamily="2" charset="2"/>
                <a:buChar char="Ø"/>
              </a:pPr>
              <a:r>
                <a:rPr lang="en-US" sz="1500" i="0" kern="1200" dirty="0">
                  <a:latin typeface="Segoe UI Semilight" panose="020B0402040204020203" pitchFamily="34" charset="0"/>
                  <a:cs typeface="Segoe UI Semilight" panose="020B0402040204020203" pitchFamily="34" charset="0"/>
                </a:rPr>
                <a:t> QR Code is not showing in simple Invoice when GST is disabled in F11</a:t>
              </a:r>
            </a:p>
            <a:p>
              <a:pPr marL="114300" lvl="1" indent="-114300" algn="l" defTabSz="666750">
                <a:lnSpc>
                  <a:spcPts val="1800"/>
                </a:lnSpc>
                <a:spcBef>
                  <a:spcPct val="0"/>
                </a:spcBef>
                <a:buFont typeface="Wingdings" panose="05000000000000000000" pitchFamily="2" charset="2"/>
                <a:buChar char="Ø"/>
              </a:pPr>
              <a:r>
                <a:rPr lang="en-US" sz="1500" i="0" kern="1200" dirty="0">
                  <a:latin typeface="Segoe UI Semilight" panose="020B0402040204020203" pitchFamily="34" charset="0"/>
                  <a:cs typeface="Segoe UI Semilight" panose="020B0402040204020203" pitchFamily="34" charset="0"/>
                </a:rPr>
                <a:t> Unable to generate e-Invoice for intrastate transaction when e-Way Bill for intrastate is disabled from F11</a:t>
              </a:r>
            </a:p>
          </p:txBody>
        </p:sp>
      </p:grpSp>
      <p:grpSp>
        <p:nvGrpSpPr>
          <p:cNvPr id="15" name="Group 14">
            <a:extLst>
              <a:ext uri="{FF2B5EF4-FFF2-40B4-BE49-F238E27FC236}">
                <a16:creationId xmlns:a16="http://schemas.microsoft.com/office/drawing/2014/main" xmlns="" id="{EBFEE669-2196-08CE-0086-44E726F15F8C}"/>
              </a:ext>
            </a:extLst>
          </p:cNvPr>
          <p:cNvGrpSpPr/>
          <p:nvPr/>
        </p:nvGrpSpPr>
        <p:grpSpPr>
          <a:xfrm>
            <a:off x="6047917" y="3113638"/>
            <a:ext cx="5940001" cy="3562696"/>
            <a:chOff x="5941303" y="469683"/>
            <a:chExt cx="5211623" cy="4117500"/>
          </a:xfrm>
        </p:grpSpPr>
        <p:sp>
          <p:nvSpPr>
            <p:cNvPr id="16" name="Rectangle 15">
              <a:extLst>
                <a:ext uri="{FF2B5EF4-FFF2-40B4-BE49-F238E27FC236}">
                  <a16:creationId xmlns:a16="http://schemas.microsoft.com/office/drawing/2014/main" xmlns="" id="{0EA3F014-28E4-6FBD-7CAB-DC779DADD693}"/>
                </a:ext>
              </a:extLst>
            </p:cNvPr>
            <p:cNvSpPr/>
            <p:nvPr/>
          </p:nvSpPr>
          <p:spPr>
            <a:xfrm>
              <a:off x="5941303" y="469683"/>
              <a:ext cx="5211622" cy="4117500"/>
            </a:xfrm>
            <a:prstGeom prst="rect">
              <a:avLst/>
            </a:pr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18" name="TextBox 17">
              <a:extLst>
                <a:ext uri="{FF2B5EF4-FFF2-40B4-BE49-F238E27FC236}">
                  <a16:creationId xmlns:a16="http://schemas.microsoft.com/office/drawing/2014/main" xmlns="" id="{86D727F8-B6F5-C16D-4B7E-9860557086B1}"/>
                </a:ext>
              </a:extLst>
            </p:cNvPr>
            <p:cNvSpPr txBox="1"/>
            <p:nvPr/>
          </p:nvSpPr>
          <p:spPr>
            <a:xfrm>
              <a:off x="5941304" y="469683"/>
              <a:ext cx="5211622" cy="41175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114300" lvl="1" indent="-114300" algn="l" defTabSz="666750">
                <a:lnSpc>
                  <a:spcPts val="1800"/>
                </a:lnSpc>
                <a:spcBef>
                  <a:spcPct val="0"/>
                </a:spcBef>
                <a:spcAft>
                  <a:spcPct val="15000"/>
                </a:spcAft>
                <a:buFont typeface="Wingdings" panose="05000000000000000000" pitchFamily="2" charset="2"/>
                <a:buChar char="Ø"/>
              </a:pPr>
              <a:r>
                <a:rPr lang="en-US" sz="1500" kern="1200" dirty="0">
                  <a:latin typeface="Segoe UI Semilight" panose="020B0402040204020203" pitchFamily="34" charset="0"/>
                  <a:cs typeface="Segoe UI Semilight" panose="020B0402040204020203" pitchFamily="34" charset="0"/>
                </a:rPr>
                <a:t> Print configuration for EWB should be specific for the Invoice and not all the invoices while using Print EWB with Invoice" in F11 and Print EWB to Yes in F12.</a:t>
              </a:r>
            </a:p>
            <a:p>
              <a:pPr marL="114300" lvl="1" indent="-114300" algn="l" defTabSz="666750">
                <a:lnSpc>
                  <a:spcPts val="1800"/>
                </a:lnSpc>
                <a:spcBef>
                  <a:spcPct val="0"/>
                </a:spcBef>
                <a:spcAft>
                  <a:spcPct val="15000"/>
                </a:spcAft>
                <a:buFont typeface="Wingdings" panose="05000000000000000000" pitchFamily="2" charset="2"/>
                <a:buChar char="Ø"/>
              </a:pPr>
              <a:r>
                <a:rPr lang="en-US" sz="1500" kern="1200" dirty="0">
                  <a:latin typeface="Segoe UI Semilight" panose="020B0402040204020203" pitchFamily="34" charset="0"/>
                  <a:cs typeface="Segoe UI Semilight" panose="020B0402040204020203" pitchFamily="34" charset="0"/>
                </a:rPr>
                <a:t> Transaction type is captured based on the consignor address mentioned in the EWB sub-form when the e-invoice is generated along with EWB. E-invoice details need to be considered on EWB print.</a:t>
              </a:r>
            </a:p>
          </p:txBody>
        </p:sp>
      </p:grpSp>
      <p:grpSp>
        <p:nvGrpSpPr>
          <p:cNvPr id="19" name="Group 18">
            <a:extLst>
              <a:ext uri="{FF2B5EF4-FFF2-40B4-BE49-F238E27FC236}">
                <a16:creationId xmlns:a16="http://schemas.microsoft.com/office/drawing/2014/main" xmlns="" id="{8C346592-425A-15C2-BCA7-E7C117C2469B}"/>
              </a:ext>
            </a:extLst>
          </p:cNvPr>
          <p:cNvGrpSpPr/>
          <p:nvPr/>
        </p:nvGrpSpPr>
        <p:grpSpPr>
          <a:xfrm>
            <a:off x="7772402" y="1648557"/>
            <a:ext cx="2932799" cy="1426879"/>
            <a:chOff x="1486801" y="1664989"/>
            <a:chExt cx="2932799" cy="1426879"/>
          </a:xfrm>
        </p:grpSpPr>
        <p:pic>
          <p:nvPicPr>
            <p:cNvPr id="20" name="Picture 19">
              <a:extLst>
                <a:ext uri="{FF2B5EF4-FFF2-40B4-BE49-F238E27FC236}">
                  <a16:creationId xmlns:a16="http://schemas.microsoft.com/office/drawing/2014/main" xmlns="" id="{6FD0D15E-E874-6259-6D09-4496DA7562D8}"/>
                </a:ext>
              </a:extLst>
            </p:cNvPr>
            <p:cNvPicPr>
              <a:picLocks noChangeAspect="1"/>
            </p:cNvPicPr>
            <p:nvPr/>
          </p:nvPicPr>
          <p:blipFill>
            <a:blip r:embed="rId2"/>
            <a:stretch>
              <a:fillRect/>
            </a:stretch>
          </p:blipFill>
          <p:spPr>
            <a:xfrm>
              <a:off x="1486801" y="1664989"/>
              <a:ext cx="2932799" cy="1426879"/>
            </a:xfrm>
            <a:prstGeom prst="rect">
              <a:avLst/>
            </a:prstGeom>
          </p:spPr>
        </p:pic>
        <p:sp>
          <p:nvSpPr>
            <p:cNvPr id="21" name="TextBox 20">
              <a:extLst>
                <a:ext uri="{FF2B5EF4-FFF2-40B4-BE49-F238E27FC236}">
                  <a16:creationId xmlns:a16="http://schemas.microsoft.com/office/drawing/2014/main" xmlns="" id="{B8B8154E-562E-D687-15D7-289AEAF238C2}"/>
                </a:ext>
              </a:extLst>
            </p:cNvPr>
            <p:cNvSpPr txBox="1"/>
            <p:nvPr/>
          </p:nvSpPr>
          <p:spPr>
            <a:xfrm>
              <a:off x="1987230" y="2169367"/>
              <a:ext cx="1723549" cy="461665"/>
            </a:xfrm>
            <a:prstGeom prst="rect">
              <a:avLst/>
            </a:prstGeom>
            <a:noFill/>
          </p:spPr>
          <p:txBody>
            <a:bodyPr wrap="none" rtlCol="0">
              <a:spAutoFit/>
            </a:bodyPr>
            <a:lstStyle/>
            <a:p>
              <a:r>
                <a:rPr lang="en-IN" sz="2400" dirty="0">
                  <a:effectLst>
                    <a:outerShdw blurRad="38100" dist="38100" dir="2700000" algn="tl">
                      <a:srgbClr val="000000">
                        <a:alpha val="43137"/>
                      </a:srgbClr>
                    </a:outerShdw>
                  </a:effectLst>
                  <a:latin typeface="Poppins" panose="00000500000000000000" pitchFamily="2" charset="0"/>
                  <a:cs typeface="Poppins" panose="00000500000000000000" pitchFamily="2" charset="0"/>
                </a:rPr>
                <a:t>e-Way Bill</a:t>
              </a:r>
            </a:p>
          </p:txBody>
        </p:sp>
      </p:grpSp>
    </p:spTree>
    <p:extLst>
      <p:ext uri="{BB962C8B-B14F-4D97-AF65-F5344CB8AC3E}">
        <p14:creationId xmlns:p14="http://schemas.microsoft.com/office/powerpoint/2010/main" val="1128899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A3329EA-4B5B-4F19-54A8-5C578AF5F893}"/>
              </a:ext>
            </a:extLst>
          </p:cNvPr>
          <p:cNvSpPr>
            <a:spLocks noGrp="1"/>
          </p:cNvSpPr>
          <p:nvPr>
            <p:ph type="title"/>
          </p:nvPr>
        </p:nvSpPr>
        <p:spPr>
          <a:xfrm>
            <a:off x="452070" y="977333"/>
            <a:ext cx="11152980" cy="454884"/>
          </a:xfrm>
        </p:spPr>
        <p:txBody>
          <a:bodyPr/>
          <a:lstStyle/>
          <a:p>
            <a:r>
              <a:rPr lang="en-IN" sz="3200" dirty="0"/>
              <a:t>Major Deliverables</a:t>
            </a:r>
          </a:p>
        </p:txBody>
      </p:sp>
      <p:grpSp>
        <p:nvGrpSpPr>
          <p:cNvPr id="13" name="Group 12">
            <a:extLst>
              <a:ext uri="{FF2B5EF4-FFF2-40B4-BE49-F238E27FC236}">
                <a16:creationId xmlns:a16="http://schemas.microsoft.com/office/drawing/2014/main" xmlns="" id="{30D92932-67B9-747C-E04D-BA27C1A4E7FB}"/>
              </a:ext>
            </a:extLst>
          </p:cNvPr>
          <p:cNvGrpSpPr/>
          <p:nvPr/>
        </p:nvGrpSpPr>
        <p:grpSpPr>
          <a:xfrm>
            <a:off x="179927" y="1992242"/>
            <a:ext cx="5545959" cy="1564571"/>
            <a:chOff x="179927" y="1992242"/>
            <a:chExt cx="5545959" cy="1564571"/>
          </a:xfrm>
        </p:grpSpPr>
        <p:pic>
          <p:nvPicPr>
            <p:cNvPr id="2" name="Picture 1">
              <a:extLst>
                <a:ext uri="{FF2B5EF4-FFF2-40B4-BE49-F238E27FC236}">
                  <a16:creationId xmlns:a16="http://schemas.microsoft.com/office/drawing/2014/main" xmlns="" id="{29B02F7A-C8CD-ABFB-D5BF-B6D7B94CCF47}"/>
                </a:ext>
              </a:extLst>
            </p:cNvPr>
            <p:cNvPicPr>
              <a:picLocks noChangeAspect="1"/>
            </p:cNvPicPr>
            <p:nvPr/>
          </p:nvPicPr>
          <p:blipFill>
            <a:blip r:embed="rId2"/>
            <a:stretch>
              <a:fillRect/>
            </a:stretch>
          </p:blipFill>
          <p:spPr>
            <a:xfrm>
              <a:off x="179927" y="1992242"/>
              <a:ext cx="5545959" cy="1564571"/>
            </a:xfrm>
            <a:prstGeom prst="rect">
              <a:avLst/>
            </a:prstGeom>
          </p:spPr>
        </p:pic>
        <p:sp>
          <p:nvSpPr>
            <p:cNvPr id="5" name="TextBox 4">
              <a:extLst>
                <a:ext uri="{FF2B5EF4-FFF2-40B4-BE49-F238E27FC236}">
                  <a16:creationId xmlns:a16="http://schemas.microsoft.com/office/drawing/2014/main" xmlns="" id="{E27AE950-CB3D-ED46-9E5B-C71CB80787FA}"/>
                </a:ext>
              </a:extLst>
            </p:cNvPr>
            <p:cNvSpPr txBox="1"/>
            <p:nvPr/>
          </p:nvSpPr>
          <p:spPr>
            <a:xfrm>
              <a:off x="1524000" y="2359028"/>
              <a:ext cx="3646713" cy="830997"/>
            </a:xfrm>
            <a:prstGeom prst="rect">
              <a:avLst/>
            </a:prstGeom>
            <a:noFill/>
          </p:spPr>
          <p:txBody>
            <a:bodyPr wrap="square">
              <a:spAutoFit/>
            </a:bodyPr>
            <a:lstStyle/>
            <a:p>
              <a:pPr algn="ctr" defTabSz="1828434"/>
              <a:r>
                <a:rPr lang="en-IN" sz="2400" spc="-30" dirty="0">
                  <a:solidFill>
                    <a:schemeClr val="tx2"/>
                  </a:solidFill>
                  <a:effectLst>
                    <a:outerShdw blurRad="38100" dist="38100" dir="2700000" algn="tl">
                      <a:srgbClr val="000000">
                        <a:alpha val="43137"/>
                      </a:srgbClr>
                    </a:outerShdw>
                  </a:effectLst>
                  <a:latin typeface="Poppins" pitchFamily="2" charset="77"/>
                  <a:cs typeface="Poppins" pitchFamily="2" charset="77"/>
                </a:rPr>
                <a:t>TallyPrime Integration with WhatsApp</a:t>
              </a:r>
            </a:p>
          </p:txBody>
        </p:sp>
      </p:grpSp>
      <p:grpSp>
        <p:nvGrpSpPr>
          <p:cNvPr id="14" name="Group 13">
            <a:extLst>
              <a:ext uri="{FF2B5EF4-FFF2-40B4-BE49-F238E27FC236}">
                <a16:creationId xmlns:a16="http://schemas.microsoft.com/office/drawing/2014/main" xmlns="" id="{367889E1-713C-797C-58DF-9ACD37971E04}"/>
              </a:ext>
            </a:extLst>
          </p:cNvPr>
          <p:cNvGrpSpPr/>
          <p:nvPr/>
        </p:nvGrpSpPr>
        <p:grpSpPr>
          <a:xfrm>
            <a:off x="208817" y="4217513"/>
            <a:ext cx="5547600" cy="1565034"/>
            <a:chOff x="208817" y="4217513"/>
            <a:chExt cx="5547600" cy="1565034"/>
          </a:xfrm>
        </p:grpSpPr>
        <p:pic>
          <p:nvPicPr>
            <p:cNvPr id="6" name="Picture 5">
              <a:extLst>
                <a:ext uri="{FF2B5EF4-FFF2-40B4-BE49-F238E27FC236}">
                  <a16:creationId xmlns:a16="http://schemas.microsoft.com/office/drawing/2014/main" xmlns="" id="{2BAF669B-C110-AB3C-9378-7EE1AF0C9686}"/>
                </a:ext>
              </a:extLst>
            </p:cNvPr>
            <p:cNvPicPr>
              <a:picLocks noChangeAspect="1"/>
            </p:cNvPicPr>
            <p:nvPr/>
          </p:nvPicPr>
          <p:blipFill>
            <a:blip r:embed="rId3"/>
            <a:stretch>
              <a:fillRect/>
            </a:stretch>
          </p:blipFill>
          <p:spPr>
            <a:xfrm>
              <a:off x="208817" y="4217513"/>
              <a:ext cx="5547600" cy="1565034"/>
            </a:xfrm>
            <a:prstGeom prst="rect">
              <a:avLst/>
            </a:prstGeom>
          </p:spPr>
        </p:pic>
        <p:sp>
          <p:nvSpPr>
            <p:cNvPr id="7" name="TextBox 6">
              <a:extLst>
                <a:ext uri="{FF2B5EF4-FFF2-40B4-BE49-F238E27FC236}">
                  <a16:creationId xmlns:a16="http://schemas.microsoft.com/office/drawing/2014/main" xmlns="" id="{9F8F7B4E-0F94-17AE-9F6C-4332C2985B42}"/>
                </a:ext>
              </a:extLst>
            </p:cNvPr>
            <p:cNvSpPr txBox="1"/>
            <p:nvPr/>
          </p:nvSpPr>
          <p:spPr>
            <a:xfrm>
              <a:off x="1523999" y="4769197"/>
              <a:ext cx="3646713" cy="461665"/>
            </a:xfrm>
            <a:prstGeom prst="rect">
              <a:avLst/>
            </a:prstGeom>
            <a:noFill/>
          </p:spPr>
          <p:txBody>
            <a:bodyPr wrap="square">
              <a:spAutoFit/>
            </a:bodyPr>
            <a:lstStyle/>
            <a:p>
              <a:pPr algn="ctr" defTabSz="1828434"/>
              <a:r>
                <a:rPr lang="en-IN" sz="2400" spc="-30" dirty="0">
                  <a:solidFill>
                    <a:schemeClr val="tx2"/>
                  </a:solidFill>
                  <a:effectLst>
                    <a:outerShdw blurRad="38100" dist="38100" dir="2700000" algn="tl">
                      <a:srgbClr val="000000">
                        <a:alpha val="43137"/>
                      </a:srgbClr>
                    </a:outerShdw>
                  </a:effectLst>
                  <a:latin typeface="Poppins" pitchFamily="2" charset="77"/>
                  <a:cs typeface="Poppins" pitchFamily="2" charset="77"/>
                </a:rPr>
                <a:t>Import from Excel</a:t>
              </a:r>
            </a:p>
          </p:txBody>
        </p:sp>
      </p:grpSp>
      <p:grpSp>
        <p:nvGrpSpPr>
          <p:cNvPr id="17" name="Group 16">
            <a:extLst>
              <a:ext uri="{FF2B5EF4-FFF2-40B4-BE49-F238E27FC236}">
                <a16:creationId xmlns:a16="http://schemas.microsoft.com/office/drawing/2014/main" xmlns="" id="{80E17F4F-B63D-874B-606F-EA3B8884D270}"/>
              </a:ext>
            </a:extLst>
          </p:cNvPr>
          <p:cNvGrpSpPr/>
          <p:nvPr/>
        </p:nvGrpSpPr>
        <p:grpSpPr>
          <a:xfrm>
            <a:off x="6096000" y="1992242"/>
            <a:ext cx="5547600" cy="1565034"/>
            <a:chOff x="6096000" y="1992242"/>
            <a:chExt cx="5547600" cy="1565034"/>
          </a:xfrm>
        </p:grpSpPr>
        <p:pic>
          <p:nvPicPr>
            <p:cNvPr id="8" name="Picture 7">
              <a:extLst>
                <a:ext uri="{FF2B5EF4-FFF2-40B4-BE49-F238E27FC236}">
                  <a16:creationId xmlns:a16="http://schemas.microsoft.com/office/drawing/2014/main" xmlns="" id="{7154C7C3-AB08-0A3B-7E2E-CB95F64C8131}"/>
                </a:ext>
              </a:extLst>
            </p:cNvPr>
            <p:cNvPicPr>
              <a:picLocks noChangeAspect="1"/>
            </p:cNvPicPr>
            <p:nvPr/>
          </p:nvPicPr>
          <p:blipFill>
            <a:blip r:embed="rId4"/>
            <a:stretch>
              <a:fillRect/>
            </a:stretch>
          </p:blipFill>
          <p:spPr>
            <a:xfrm>
              <a:off x="6096000" y="1992242"/>
              <a:ext cx="5547600" cy="1565034"/>
            </a:xfrm>
            <a:prstGeom prst="rect">
              <a:avLst/>
            </a:prstGeom>
          </p:spPr>
        </p:pic>
        <p:sp>
          <p:nvSpPr>
            <p:cNvPr id="9" name="TextBox 8">
              <a:extLst>
                <a:ext uri="{FF2B5EF4-FFF2-40B4-BE49-F238E27FC236}">
                  <a16:creationId xmlns:a16="http://schemas.microsoft.com/office/drawing/2014/main" xmlns="" id="{38FD99A5-7965-687F-23CC-523BE5F320B6}"/>
                </a:ext>
              </a:extLst>
            </p:cNvPr>
            <p:cNvSpPr txBox="1"/>
            <p:nvPr/>
          </p:nvSpPr>
          <p:spPr>
            <a:xfrm>
              <a:off x="7522027" y="2543693"/>
              <a:ext cx="3646713" cy="461665"/>
            </a:xfrm>
            <a:prstGeom prst="rect">
              <a:avLst/>
            </a:prstGeom>
            <a:noFill/>
          </p:spPr>
          <p:txBody>
            <a:bodyPr wrap="square">
              <a:spAutoFit/>
            </a:bodyPr>
            <a:lstStyle/>
            <a:p>
              <a:pPr algn="ctr" defTabSz="1828434"/>
              <a:r>
                <a:rPr lang="en-IN" sz="2400" spc="-30" dirty="0">
                  <a:solidFill>
                    <a:schemeClr val="tx2"/>
                  </a:solidFill>
                  <a:effectLst>
                    <a:outerShdw blurRad="38100" dist="38100" dir="2700000" algn="tl">
                      <a:srgbClr val="000000">
                        <a:alpha val="43137"/>
                      </a:srgbClr>
                    </a:outerShdw>
                  </a:effectLst>
                  <a:latin typeface="Poppins" pitchFamily="2" charset="77"/>
                  <a:cs typeface="Poppins" pitchFamily="2" charset="77"/>
                </a:rPr>
                <a:t>Dashboards</a:t>
              </a:r>
            </a:p>
          </p:txBody>
        </p:sp>
      </p:grpSp>
      <p:grpSp>
        <p:nvGrpSpPr>
          <p:cNvPr id="24" name="Group 23">
            <a:extLst>
              <a:ext uri="{FF2B5EF4-FFF2-40B4-BE49-F238E27FC236}">
                <a16:creationId xmlns:a16="http://schemas.microsoft.com/office/drawing/2014/main" xmlns="" id="{011B585B-0EAA-A861-5D80-7CBF961C0FDA}"/>
              </a:ext>
            </a:extLst>
          </p:cNvPr>
          <p:cNvGrpSpPr/>
          <p:nvPr/>
        </p:nvGrpSpPr>
        <p:grpSpPr>
          <a:xfrm>
            <a:off x="6057450" y="4217512"/>
            <a:ext cx="5547600" cy="1565034"/>
            <a:chOff x="6057450" y="4217512"/>
            <a:chExt cx="5547600" cy="1565034"/>
          </a:xfrm>
        </p:grpSpPr>
        <p:pic>
          <p:nvPicPr>
            <p:cNvPr id="11" name="Picture 10">
              <a:extLst>
                <a:ext uri="{FF2B5EF4-FFF2-40B4-BE49-F238E27FC236}">
                  <a16:creationId xmlns:a16="http://schemas.microsoft.com/office/drawing/2014/main" xmlns="" id="{F9AE53F9-73D4-13A8-B531-3844A4B4D9E1}"/>
                </a:ext>
              </a:extLst>
            </p:cNvPr>
            <p:cNvPicPr>
              <a:picLocks noChangeAspect="1"/>
            </p:cNvPicPr>
            <p:nvPr/>
          </p:nvPicPr>
          <p:blipFill>
            <a:blip r:embed="rId5"/>
            <a:stretch>
              <a:fillRect/>
            </a:stretch>
          </p:blipFill>
          <p:spPr>
            <a:xfrm>
              <a:off x="6057450" y="4217512"/>
              <a:ext cx="5547600" cy="1565034"/>
            </a:xfrm>
            <a:prstGeom prst="rect">
              <a:avLst/>
            </a:prstGeom>
          </p:spPr>
        </p:pic>
        <p:sp>
          <p:nvSpPr>
            <p:cNvPr id="12" name="TextBox 11">
              <a:extLst>
                <a:ext uri="{FF2B5EF4-FFF2-40B4-BE49-F238E27FC236}">
                  <a16:creationId xmlns:a16="http://schemas.microsoft.com/office/drawing/2014/main" xmlns="" id="{49B83AFE-4018-1865-3FCF-B256548AE595}"/>
                </a:ext>
              </a:extLst>
            </p:cNvPr>
            <p:cNvSpPr txBox="1"/>
            <p:nvPr/>
          </p:nvSpPr>
          <p:spPr>
            <a:xfrm>
              <a:off x="7522026" y="4399864"/>
              <a:ext cx="3646713" cy="1200329"/>
            </a:xfrm>
            <a:prstGeom prst="rect">
              <a:avLst/>
            </a:prstGeom>
            <a:noFill/>
          </p:spPr>
          <p:txBody>
            <a:bodyPr wrap="square">
              <a:spAutoFit/>
            </a:bodyPr>
            <a:lstStyle/>
            <a:p>
              <a:pPr algn="ctr" defTabSz="1828434"/>
              <a:r>
                <a:rPr lang="en-US" sz="2400" spc="-30" dirty="0">
                  <a:solidFill>
                    <a:schemeClr val="tx2"/>
                  </a:solidFill>
                  <a:effectLst>
                    <a:outerShdw blurRad="38100" dist="38100" dir="2700000" algn="tl">
                      <a:srgbClr val="000000">
                        <a:alpha val="43137"/>
                      </a:srgbClr>
                    </a:outerShdw>
                  </a:effectLst>
                  <a:latin typeface="Poppins" pitchFamily="2" charset="77"/>
                  <a:cs typeface="Poppins" pitchFamily="2" charset="77"/>
                </a:rPr>
                <a:t>Enhancement / Defect fixes delivered in</a:t>
              </a:r>
            </a:p>
            <a:p>
              <a:pPr algn="ctr" defTabSz="1828434"/>
              <a:r>
                <a:rPr lang="en-US" sz="2400" spc="-30" dirty="0">
                  <a:solidFill>
                    <a:schemeClr val="tx2"/>
                  </a:solidFill>
                  <a:effectLst>
                    <a:outerShdw blurRad="38100" dist="38100" dir="2700000" algn="tl">
                      <a:srgbClr val="000000">
                        <a:alpha val="43137"/>
                      </a:srgbClr>
                    </a:outerShdw>
                  </a:effectLst>
                  <a:latin typeface="Poppins" pitchFamily="2" charset="77"/>
                  <a:cs typeface="Poppins" pitchFamily="2" charset="77"/>
                </a:rPr>
                <a:t>TallyPrime Rel 4.0</a:t>
              </a:r>
            </a:p>
          </p:txBody>
        </p:sp>
      </p:grpSp>
    </p:spTree>
    <p:extLst>
      <p:ext uri="{BB962C8B-B14F-4D97-AF65-F5344CB8AC3E}">
        <p14:creationId xmlns:p14="http://schemas.microsoft.com/office/powerpoint/2010/main" val="65570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56B90B9F-3603-E8E1-CE49-AD2ADB8DAFF3}"/>
              </a:ext>
            </a:extLst>
          </p:cNvPr>
          <p:cNvSpPr>
            <a:spLocks noGrp="1"/>
          </p:cNvSpPr>
          <p:nvPr>
            <p:ph type="title"/>
          </p:nvPr>
        </p:nvSpPr>
        <p:spPr>
          <a:xfrm>
            <a:off x="475966" y="999253"/>
            <a:ext cx="11152980" cy="454884"/>
          </a:xfrm>
        </p:spPr>
        <p:txBody>
          <a:bodyPr>
            <a:noAutofit/>
          </a:bodyPr>
          <a:lstStyle/>
          <a:p>
            <a:pPr algn="l"/>
            <a:r>
              <a:rPr lang="en-IN" sz="3600" dirty="0"/>
              <a:t>Enhancement / Defect fixes </a:t>
            </a:r>
            <a:endParaRPr lang="en-IN" sz="3200" b="0" dirty="0"/>
          </a:p>
        </p:txBody>
      </p:sp>
      <p:pic>
        <p:nvPicPr>
          <p:cNvPr id="6" name="Picture 5">
            <a:extLst>
              <a:ext uri="{FF2B5EF4-FFF2-40B4-BE49-F238E27FC236}">
                <a16:creationId xmlns:a16="http://schemas.microsoft.com/office/drawing/2014/main" xmlns="" id="{2B26D595-ADFF-81C3-1491-AE60E7E8BB36}"/>
              </a:ext>
            </a:extLst>
          </p:cNvPr>
          <p:cNvPicPr>
            <a:picLocks noChangeAspect="1"/>
          </p:cNvPicPr>
          <p:nvPr/>
        </p:nvPicPr>
        <p:blipFill>
          <a:blip r:embed="rId2"/>
          <a:stretch>
            <a:fillRect/>
          </a:stretch>
        </p:blipFill>
        <p:spPr>
          <a:xfrm>
            <a:off x="5918797" y="1621972"/>
            <a:ext cx="359839" cy="5040000"/>
          </a:xfrm>
          <a:prstGeom prst="rect">
            <a:avLst/>
          </a:prstGeom>
        </p:spPr>
      </p:pic>
      <p:sp>
        <p:nvSpPr>
          <p:cNvPr id="26" name="Rectangle 25">
            <a:extLst>
              <a:ext uri="{FF2B5EF4-FFF2-40B4-BE49-F238E27FC236}">
                <a16:creationId xmlns:a16="http://schemas.microsoft.com/office/drawing/2014/main" xmlns="" id="{EA34D1CD-EBCF-B87E-DA26-617B546C8CD0}"/>
              </a:ext>
            </a:extLst>
          </p:cNvPr>
          <p:cNvSpPr/>
          <p:nvPr/>
        </p:nvSpPr>
        <p:spPr>
          <a:xfrm>
            <a:off x="-19351" y="4188199"/>
            <a:ext cx="5932715" cy="2484000"/>
          </a:xfrm>
          <a:prstGeom prst="rect">
            <a:avLst/>
          </a:prstGeom>
          <a:ln>
            <a:solidFill>
              <a:srgbClr val="FF438B"/>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27" name="TextBox 26">
            <a:extLst>
              <a:ext uri="{FF2B5EF4-FFF2-40B4-BE49-F238E27FC236}">
                <a16:creationId xmlns:a16="http://schemas.microsoft.com/office/drawing/2014/main" xmlns="" id="{04D56B42-7654-106F-AF5B-0CCCC12C092B}"/>
              </a:ext>
            </a:extLst>
          </p:cNvPr>
          <p:cNvSpPr txBox="1"/>
          <p:nvPr/>
        </p:nvSpPr>
        <p:spPr>
          <a:xfrm>
            <a:off x="0" y="4177313"/>
            <a:ext cx="4335236" cy="461665"/>
          </a:xfrm>
          <a:prstGeom prst="rect">
            <a:avLst/>
          </a:prstGeom>
          <a:noFill/>
        </p:spPr>
        <p:txBody>
          <a:bodyPr wrap="square">
            <a:spAutoFit/>
          </a:bodyPr>
          <a:lstStyle/>
          <a:p>
            <a:pPr marL="0" marR="0" lvl="0" indent="0" defTabSz="1828434" rtl="0" eaLnBrk="1" fontAlgn="auto" latinLnBrk="0" hangingPunct="1">
              <a:lnSpc>
                <a:spcPct val="100000"/>
              </a:lnSpc>
              <a:spcBef>
                <a:spcPts val="0"/>
              </a:spcBef>
              <a:spcAft>
                <a:spcPts val="0"/>
              </a:spcAft>
              <a:buClrTx/>
              <a:buSzTx/>
              <a:buFontTx/>
              <a:buNone/>
              <a:tabLst/>
              <a:defRPr/>
            </a:pPr>
            <a:r>
              <a:rPr kumimoji="0" lang="en-US" sz="2400" i="0" u="none" strike="noStrike" kern="1200" cap="none" spc="150" normalizeH="0" baseline="0" noProof="0" dirty="0">
                <a:ln>
                  <a:noFill/>
                </a:ln>
                <a:solidFill>
                  <a:srgbClr val="000000"/>
                </a:solidFill>
                <a:effectLst/>
                <a:uLnTx/>
                <a:uFillTx/>
                <a:latin typeface="Nunito Sans SemiBold" pitchFamily="2" charset="77"/>
                <a:ea typeface="Source Sans Pro" panose="020B0503030403020204" pitchFamily="34" charset="0"/>
                <a:cs typeface="Lato Heavy" panose="020F0502020204030203" pitchFamily="34" charset="0"/>
              </a:rPr>
              <a:t>Payment Request</a:t>
            </a:r>
          </a:p>
        </p:txBody>
      </p:sp>
      <p:sp>
        <p:nvSpPr>
          <p:cNvPr id="28" name="Subtitle 2">
            <a:extLst>
              <a:ext uri="{FF2B5EF4-FFF2-40B4-BE49-F238E27FC236}">
                <a16:creationId xmlns:a16="http://schemas.microsoft.com/office/drawing/2014/main" xmlns="" id="{9484483D-E060-90F9-1ABA-7E03952BC7F8}"/>
              </a:ext>
            </a:extLst>
          </p:cNvPr>
          <p:cNvSpPr txBox="1">
            <a:spLocks/>
          </p:cNvSpPr>
          <p:nvPr/>
        </p:nvSpPr>
        <p:spPr>
          <a:xfrm>
            <a:off x="119741" y="4626140"/>
            <a:ext cx="5932715" cy="2005036"/>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85750" indent="-285750" algn="l">
              <a:lnSpc>
                <a:spcPts val="2500"/>
              </a:lnSpc>
              <a:spcBef>
                <a:spcPts val="0"/>
              </a:spcBef>
              <a:buFont typeface="Arial" panose="020B0604020202020204" pitchFamily="34" charset="0"/>
              <a:buChar char="•"/>
            </a:pPr>
            <a:r>
              <a:rPr lang="en-US" sz="1800" dirty="0">
                <a:solidFill>
                  <a:schemeClr val="tx1"/>
                </a:solidFill>
                <a:latin typeface="Nunito Sans ExtraLight" pitchFamily="2" charset="77"/>
                <a:ea typeface="Noto Sans Light" panose="020B0402040504020204" pitchFamily="34" charset="0"/>
                <a:cs typeface="Noto Sans Light" panose="020B0402040504020204" pitchFamily="34" charset="0"/>
              </a:rPr>
              <a:t>Payment Request – To allow the generation of link/QR codes for cash transactions</a:t>
            </a:r>
          </a:p>
          <a:p>
            <a:pPr marL="285750" indent="-285750" algn="l">
              <a:lnSpc>
                <a:spcPts val="2500"/>
              </a:lnSpc>
              <a:spcBef>
                <a:spcPts val="0"/>
              </a:spcBef>
              <a:buFont typeface="Arial" panose="020B0604020202020204" pitchFamily="34" charset="0"/>
              <a:buChar char="•"/>
            </a:pPr>
            <a:r>
              <a:rPr lang="en-US" sz="1800" dirty="0">
                <a:solidFill>
                  <a:schemeClr val="tx1"/>
                </a:solidFill>
                <a:latin typeface="Nunito Sans ExtraLight" pitchFamily="2" charset="77"/>
                <a:ea typeface="Noto Sans Light" panose="020B0402040504020204" pitchFamily="34" charset="0"/>
                <a:cs typeface="Noto Sans Light" panose="020B0402040504020204" pitchFamily="34" charset="0"/>
              </a:rPr>
              <a:t>Payment Request - UPI QR Code should allow partial payment option to payers</a:t>
            </a:r>
          </a:p>
          <a:p>
            <a:pPr marL="285750" indent="-285750" algn="l">
              <a:lnSpc>
                <a:spcPts val="2500"/>
              </a:lnSpc>
              <a:spcBef>
                <a:spcPts val="0"/>
              </a:spcBef>
              <a:buFont typeface="Arial" panose="020B0604020202020204" pitchFamily="34" charset="0"/>
              <a:buChar char="•"/>
            </a:pPr>
            <a:r>
              <a:rPr lang="en-US" sz="1800" dirty="0">
                <a:solidFill>
                  <a:schemeClr val="tx1"/>
                </a:solidFill>
                <a:latin typeface="Nunito Sans ExtraLight" pitchFamily="2" charset="77"/>
                <a:ea typeface="Noto Sans Light" panose="020B0402040504020204" pitchFamily="34" charset="0"/>
                <a:cs typeface="Noto Sans Light" panose="020B0402040504020204" pitchFamily="34" charset="0"/>
              </a:rPr>
              <a:t>Payment Request - On Voucher Save - prompt to generate a link to be first in a sequence</a:t>
            </a:r>
          </a:p>
        </p:txBody>
      </p:sp>
      <p:sp>
        <p:nvSpPr>
          <p:cNvPr id="29" name="Rectangle 28">
            <a:extLst>
              <a:ext uri="{FF2B5EF4-FFF2-40B4-BE49-F238E27FC236}">
                <a16:creationId xmlns:a16="http://schemas.microsoft.com/office/drawing/2014/main" xmlns="" id="{4BB605C8-5FDD-1865-2A3F-82F951379D7B}"/>
              </a:ext>
            </a:extLst>
          </p:cNvPr>
          <p:cNvSpPr/>
          <p:nvPr/>
        </p:nvSpPr>
        <p:spPr>
          <a:xfrm>
            <a:off x="-19351" y="1635378"/>
            <a:ext cx="5932715" cy="1836000"/>
          </a:xfrm>
          <a:prstGeom prst="rect">
            <a:avLst/>
          </a:prstGeom>
          <a:ln>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30" name="TextBox 29">
            <a:extLst>
              <a:ext uri="{FF2B5EF4-FFF2-40B4-BE49-F238E27FC236}">
                <a16:creationId xmlns:a16="http://schemas.microsoft.com/office/drawing/2014/main" xmlns="" id="{32932823-18B4-620B-7072-99F0A2BA7047}"/>
              </a:ext>
            </a:extLst>
          </p:cNvPr>
          <p:cNvSpPr txBox="1"/>
          <p:nvPr/>
        </p:nvSpPr>
        <p:spPr>
          <a:xfrm>
            <a:off x="0" y="1624492"/>
            <a:ext cx="4335236" cy="461665"/>
          </a:xfrm>
          <a:prstGeom prst="rect">
            <a:avLst/>
          </a:prstGeom>
          <a:noFill/>
        </p:spPr>
        <p:txBody>
          <a:bodyPr wrap="square">
            <a:spAutoFit/>
          </a:bodyPr>
          <a:lstStyle/>
          <a:p>
            <a:pPr marL="0" marR="0" lvl="0" indent="0" defTabSz="1828434" rtl="0" eaLnBrk="1" fontAlgn="auto" latinLnBrk="0" hangingPunct="1">
              <a:lnSpc>
                <a:spcPct val="100000"/>
              </a:lnSpc>
              <a:spcBef>
                <a:spcPts val="0"/>
              </a:spcBef>
              <a:spcAft>
                <a:spcPts val="0"/>
              </a:spcAft>
              <a:buClrTx/>
              <a:buSzTx/>
              <a:buFontTx/>
              <a:buNone/>
              <a:tabLst/>
              <a:defRPr/>
            </a:pPr>
            <a:r>
              <a:rPr kumimoji="0" lang="en-US" sz="2400" i="0" u="none" strike="noStrike" kern="1200" cap="none" spc="150" normalizeH="0" baseline="0" noProof="0" dirty="0">
                <a:ln>
                  <a:noFill/>
                </a:ln>
                <a:solidFill>
                  <a:srgbClr val="000000"/>
                </a:solidFill>
                <a:effectLst/>
                <a:uLnTx/>
                <a:uFillTx/>
                <a:latin typeface="Nunito Sans SemiBold" pitchFamily="2" charset="77"/>
                <a:ea typeface="Source Sans Pro" panose="020B0503030403020204" pitchFamily="34" charset="0"/>
                <a:cs typeface="Lato Heavy" panose="020F0502020204030203" pitchFamily="34" charset="0"/>
              </a:rPr>
              <a:t>Other Taxation</a:t>
            </a:r>
          </a:p>
        </p:txBody>
      </p:sp>
      <p:sp>
        <p:nvSpPr>
          <p:cNvPr id="31" name="Subtitle 2">
            <a:extLst>
              <a:ext uri="{FF2B5EF4-FFF2-40B4-BE49-F238E27FC236}">
                <a16:creationId xmlns:a16="http://schemas.microsoft.com/office/drawing/2014/main" xmlns="" id="{A1E9180D-F83C-B4F6-B9C2-6C7A31A36566}"/>
              </a:ext>
            </a:extLst>
          </p:cNvPr>
          <p:cNvSpPr txBox="1">
            <a:spLocks/>
          </p:cNvSpPr>
          <p:nvPr/>
        </p:nvSpPr>
        <p:spPr>
          <a:xfrm>
            <a:off x="119741" y="2073319"/>
            <a:ext cx="5932715" cy="1363835"/>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85750" indent="-285750" algn="l">
              <a:lnSpc>
                <a:spcPts val="2500"/>
              </a:lnSpc>
              <a:spcBef>
                <a:spcPts val="0"/>
              </a:spcBef>
              <a:buFont typeface="Arial" panose="020B0604020202020204" pitchFamily="34" charset="0"/>
              <a:buChar char="•"/>
            </a:pPr>
            <a:r>
              <a:rPr lang="en-US" sz="1800" dirty="0">
                <a:solidFill>
                  <a:schemeClr val="tx1"/>
                </a:solidFill>
                <a:latin typeface="Nunito Sans ExtraLight" pitchFamily="2" charset="77"/>
                <a:ea typeface="Noto Sans Light" panose="020B0402040504020204" pitchFamily="34" charset="0"/>
                <a:cs typeface="Noto Sans Light" panose="020B0402040504020204" pitchFamily="34" charset="0"/>
              </a:rPr>
              <a:t>E-TDS/TCS as per new FVU Tool version 8.2 to be supported in Tally</a:t>
            </a:r>
          </a:p>
          <a:p>
            <a:pPr marL="285750" indent="-285750" algn="l">
              <a:lnSpc>
                <a:spcPts val="2500"/>
              </a:lnSpc>
              <a:spcBef>
                <a:spcPts val="0"/>
              </a:spcBef>
              <a:buFont typeface="Arial" panose="020B0604020202020204" pitchFamily="34" charset="0"/>
              <a:buChar char="•"/>
            </a:pPr>
            <a:r>
              <a:rPr lang="en-US" sz="1800" dirty="0">
                <a:solidFill>
                  <a:schemeClr val="tx1"/>
                </a:solidFill>
                <a:latin typeface="Nunito Sans ExtraLight" pitchFamily="2" charset="77"/>
                <a:ea typeface="Noto Sans Light" panose="020B0402040504020204" pitchFamily="34" charset="0"/>
                <a:cs typeface="Noto Sans Light" panose="020B0402040504020204" pitchFamily="34" charset="0"/>
              </a:rPr>
              <a:t>Marginal Tax Relief value should not be shown for Regular Tax Regime opted employees</a:t>
            </a:r>
          </a:p>
        </p:txBody>
      </p:sp>
      <p:sp>
        <p:nvSpPr>
          <p:cNvPr id="32" name="Rectangle 31">
            <a:extLst>
              <a:ext uri="{FF2B5EF4-FFF2-40B4-BE49-F238E27FC236}">
                <a16:creationId xmlns:a16="http://schemas.microsoft.com/office/drawing/2014/main" xmlns="" id="{688F0ECA-3D22-36F9-AB31-206124F52E2B}"/>
              </a:ext>
            </a:extLst>
          </p:cNvPr>
          <p:cNvSpPr/>
          <p:nvPr/>
        </p:nvSpPr>
        <p:spPr>
          <a:xfrm>
            <a:off x="6278636" y="1883229"/>
            <a:ext cx="5706535" cy="4539342"/>
          </a:xfrm>
          <a:prstGeom prst="rect">
            <a:avLst/>
          </a:prstGeom>
          <a:ln>
            <a:solidFill>
              <a:srgbClr val="FF7D67"/>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33" name="TextBox 32">
            <a:extLst>
              <a:ext uri="{FF2B5EF4-FFF2-40B4-BE49-F238E27FC236}">
                <a16:creationId xmlns:a16="http://schemas.microsoft.com/office/drawing/2014/main" xmlns="" id="{67428483-E6C6-0AD5-076F-894463C0EAC9}"/>
              </a:ext>
            </a:extLst>
          </p:cNvPr>
          <p:cNvSpPr txBox="1"/>
          <p:nvPr/>
        </p:nvSpPr>
        <p:spPr>
          <a:xfrm>
            <a:off x="6345465" y="1924239"/>
            <a:ext cx="5572876" cy="830997"/>
          </a:xfrm>
          <a:prstGeom prst="rect">
            <a:avLst/>
          </a:prstGeom>
          <a:noFill/>
        </p:spPr>
        <p:txBody>
          <a:bodyPr wrap="square">
            <a:spAutoFit/>
          </a:bodyPr>
          <a:lstStyle/>
          <a:p>
            <a:pPr marL="0" marR="0" lvl="0" indent="0" defTabSz="1828434" rtl="0" eaLnBrk="1" fontAlgn="auto" latinLnBrk="0" hangingPunct="1">
              <a:lnSpc>
                <a:spcPct val="100000"/>
              </a:lnSpc>
              <a:spcBef>
                <a:spcPts val="0"/>
              </a:spcBef>
              <a:spcAft>
                <a:spcPts val="0"/>
              </a:spcAft>
              <a:buClrTx/>
              <a:buSzTx/>
              <a:buFontTx/>
              <a:buNone/>
              <a:tabLst/>
              <a:defRPr/>
            </a:pPr>
            <a:r>
              <a:rPr kumimoji="0" lang="en-US" sz="2400" i="0" u="none" strike="noStrike" kern="1200" cap="none" spc="150" normalizeH="0" baseline="0" noProof="0" dirty="0">
                <a:ln>
                  <a:noFill/>
                </a:ln>
                <a:solidFill>
                  <a:srgbClr val="000000"/>
                </a:solidFill>
                <a:effectLst/>
                <a:uLnTx/>
                <a:uFillTx/>
                <a:latin typeface="Nunito Sans SemiBold" pitchFamily="2" charset="77"/>
                <a:ea typeface="Source Sans Pro" panose="020B0503030403020204" pitchFamily="34" charset="0"/>
                <a:cs typeface="Lato Heavy" panose="020F0502020204030203" pitchFamily="34" charset="0"/>
              </a:rPr>
              <a:t>Data Management &amp; Performance issues</a:t>
            </a:r>
          </a:p>
        </p:txBody>
      </p:sp>
      <p:sp>
        <p:nvSpPr>
          <p:cNvPr id="34" name="Subtitle 2">
            <a:extLst>
              <a:ext uri="{FF2B5EF4-FFF2-40B4-BE49-F238E27FC236}">
                <a16:creationId xmlns:a16="http://schemas.microsoft.com/office/drawing/2014/main" xmlns="" id="{57FEF5AB-4C96-A8F3-4CFD-8ED80F7F0F3E}"/>
              </a:ext>
            </a:extLst>
          </p:cNvPr>
          <p:cNvSpPr txBox="1">
            <a:spLocks/>
          </p:cNvSpPr>
          <p:nvPr/>
        </p:nvSpPr>
        <p:spPr>
          <a:xfrm>
            <a:off x="6259286" y="2846871"/>
            <a:ext cx="5725886" cy="3287438"/>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285750" indent="-285750" algn="l">
              <a:lnSpc>
                <a:spcPts val="2500"/>
              </a:lnSpc>
              <a:spcBef>
                <a:spcPts val="0"/>
              </a:spcBef>
              <a:buFont typeface="Arial" panose="020B0604020202020204" pitchFamily="34" charset="0"/>
              <a:buChar char="•"/>
            </a:pPr>
            <a:r>
              <a:rPr lang="en-US" sz="1800" dirty="0">
                <a:solidFill>
                  <a:schemeClr val="tx1"/>
                </a:solidFill>
                <a:latin typeface="Nunito Sans ExtraLight" pitchFamily="2" charset="77"/>
                <a:ea typeface="Noto Sans Light" panose="020B0402040504020204" pitchFamily="34" charset="0"/>
                <a:cs typeface="Noto Sans Light" panose="020B0402040504020204" pitchFamily="34" charset="0"/>
              </a:rPr>
              <a:t>Performance Issue in Node Machine while selecting order no. of Party in delivery Notes Voucher.</a:t>
            </a:r>
          </a:p>
          <a:p>
            <a:pPr marL="285750" indent="-285750" algn="l">
              <a:lnSpc>
                <a:spcPts val="2500"/>
              </a:lnSpc>
              <a:spcBef>
                <a:spcPts val="0"/>
              </a:spcBef>
              <a:buFont typeface="Arial" panose="020B0604020202020204" pitchFamily="34" charset="0"/>
              <a:buChar char="•"/>
            </a:pPr>
            <a:r>
              <a:rPr lang="en-US" sz="1800" dirty="0">
                <a:solidFill>
                  <a:schemeClr val="tx1"/>
                </a:solidFill>
                <a:latin typeface="Nunito Sans ExtraLight" pitchFamily="2" charset="77"/>
                <a:ea typeface="Noto Sans Light" panose="020B0402040504020204" pitchFamily="34" charset="0"/>
                <a:cs typeface="Noto Sans Light" panose="020B0402040504020204" pitchFamily="34" charset="0"/>
              </a:rPr>
              <a:t>MAV error while synchronization</a:t>
            </a:r>
          </a:p>
          <a:p>
            <a:pPr marL="285750" indent="-285750" algn="l">
              <a:lnSpc>
                <a:spcPts val="2500"/>
              </a:lnSpc>
              <a:spcBef>
                <a:spcPts val="0"/>
              </a:spcBef>
              <a:buFont typeface="Arial" panose="020B0604020202020204" pitchFamily="34" charset="0"/>
              <a:buChar char="•"/>
            </a:pPr>
            <a:r>
              <a:rPr lang="en-US" sz="1800" dirty="0">
                <a:solidFill>
                  <a:schemeClr val="tx1"/>
                </a:solidFill>
                <a:latin typeface="Nunito Sans ExtraLight" pitchFamily="2" charset="77"/>
                <a:ea typeface="Noto Sans Light" panose="020B0402040504020204" pitchFamily="34" charset="0"/>
                <a:cs typeface="Noto Sans Light" panose="020B0402040504020204" pitchFamily="34" charset="0"/>
              </a:rPr>
              <a:t>Data migration to Rel 3.0 getting error Software exception c00000fd (Stack Overflow)</a:t>
            </a:r>
          </a:p>
          <a:p>
            <a:pPr marL="285750" indent="-285750" algn="l">
              <a:lnSpc>
                <a:spcPts val="2500"/>
              </a:lnSpc>
              <a:spcBef>
                <a:spcPts val="0"/>
              </a:spcBef>
              <a:buFont typeface="Arial" panose="020B0604020202020204" pitchFamily="34" charset="0"/>
              <a:buChar char="•"/>
            </a:pPr>
            <a:r>
              <a:rPr lang="en-US" sz="1800" dirty="0">
                <a:solidFill>
                  <a:schemeClr val="tx1"/>
                </a:solidFill>
                <a:latin typeface="Nunito Sans ExtraLight" pitchFamily="2" charset="77"/>
                <a:ea typeface="Noto Sans Light" panose="020B0402040504020204" pitchFamily="34" charset="0"/>
                <a:cs typeface="Noto Sans Light" panose="020B0402040504020204" pitchFamily="34" charset="0"/>
              </a:rPr>
              <a:t>Stock Item HSN code, HSN Description, and Party GSTN Number is not getting through ODBC</a:t>
            </a:r>
          </a:p>
          <a:p>
            <a:pPr marL="285750" indent="-285750" algn="l">
              <a:lnSpc>
                <a:spcPts val="2500"/>
              </a:lnSpc>
              <a:spcBef>
                <a:spcPts val="0"/>
              </a:spcBef>
              <a:buFont typeface="Arial" panose="020B0604020202020204" pitchFamily="34" charset="0"/>
              <a:buChar char="•"/>
            </a:pPr>
            <a:r>
              <a:rPr lang="en-US" sz="1800" dirty="0">
                <a:solidFill>
                  <a:schemeClr val="tx1"/>
                </a:solidFill>
                <a:latin typeface="Nunito Sans ExtraLight" pitchFamily="2" charset="77"/>
                <a:ea typeface="Noto Sans Light" panose="020B0402040504020204" pitchFamily="34" charset="0"/>
                <a:cs typeface="Noto Sans Light" panose="020B0402040504020204" pitchFamily="34" charset="0"/>
              </a:rPr>
              <a:t>Record insertion failure in voucher entry due to FLD_CMP_VCHSTATID being trailing(stale) or missing</a:t>
            </a:r>
          </a:p>
        </p:txBody>
      </p:sp>
    </p:spTree>
    <p:extLst>
      <p:ext uri="{BB962C8B-B14F-4D97-AF65-F5344CB8AC3E}">
        <p14:creationId xmlns:p14="http://schemas.microsoft.com/office/powerpoint/2010/main" val="2497014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3964F357-55C4-E627-700A-6DF73EDBBA42}"/>
              </a:ext>
            </a:extLst>
          </p:cNvPr>
          <p:cNvPicPr>
            <a:picLocks noChangeAspect="1"/>
          </p:cNvPicPr>
          <p:nvPr/>
        </p:nvPicPr>
        <p:blipFill>
          <a:blip r:embed="rId2">
            <a:alphaModFix amt="10000"/>
          </a:blip>
          <a:stretch>
            <a:fillRect/>
          </a:stretch>
        </p:blipFill>
        <p:spPr>
          <a:xfrm>
            <a:off x="10884" y="-3"/>
            <a:ext cx="11988000" cy="6748801"/>
          </a:xfrm>
          <a:prstGeom prst="rect">
            <a:avLst/>
          </a:prstGeom>
        </p:spPr>
      </p:pic>
      <p:sp>
        <p:nvSpPr>
          <p:cNvPr id="5" name="Title 1">
            <a:extLst>
              <a:ext uri="{FF2B5EF4-FFF2-40B4-BE49-F238E27FC236}">
                <a16:creationId xmlns:a16="http://schemas.microsoft.com/office/drawing/2014/main" xmlns="" id="{DBE3E179-7D42-72C6-D121-C4AB007B36B9}"/>
              </a:ext>
            </a:extLst>
          </p:cNvPr>
          <p:cNvSpPr txBox="1">
            <a:spLocks/>
          </p:cNvSpPr>
          <p:nvPr/>
        </p:nvSpPr>
        <p:spPr>
          <a:xfrm>
            <a:off x="1287581" y="3093719"/>
            <a:ext cx="10675818" cy="84473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TallyPrime Integration with WhatsApp</a:t>
            </a:r>
          </a:p>
        </p:txBody>
      </p:sp>
    </p:spTree>
    <p:extLst>
      <p:ext uri="{BB962C8B-B14F-4D97-AF65-F5344CB8AC3E}">
        <p14:creationId xmlns:p14="http://schemas.microsoft.com/office/powerpoint/2010/main" val="23645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A3329EA-4B5B-4F19-54A8-5C578AF5F893}"/>
              </a:ext>
            </a:extLst>
          </p:cNvPr>
          <p:cNvSpPr>
            <a:spLocks noGrp="1"/>
          </p:cNvSpPr>
          <p:nvPr>
            <p:ph type="title"/>
          </p:nvPr>
        </p:nvSpPr>
        <p:spPr>
          <a:xfrm>
            <a:off x="452070" y="1042795"/>
            <a:ext cx="11152980" cy="454884"/>
          </a:xfrm>
        </p:spPr>
        <p:txBody>
          <a:bodyPr/>
          <a:lstStyle/>
          <a:p>
            <a:r>
              <a:rPr lang="en-IN" sz="3200" dirty="0"/>
              <a:t>Overview</a:t>
            </a:r>
          </a:p>
        </p:txBody>
      </p:sp>
      <p:grpSp>
        <p:nvGrpSpPr>
          <p:cNvPr id="16" name="Group 15">
            <a:extLst>
              <a:ext uri="{FF2B5EF4-FFF2-40B4-BE49-F238E27FC236}">
                <a16:creationId xmlns:a16="http://schemas.microsoft.com/office/drawing/2014/main" xmlns="" id="{508AC549-CF44-E47C-97A5-C2269B8AE693}"/>
              </a:ext>
            </a:extLst>
          </p:cNvPr>
          <p:cNvGrpSpPr/>
          <p:nvPr/>
        </p:nvGrpSpPr>
        <p:grpSpPr>
          <a:xfrm>
            <a:off x="550041" y="2089579"/>
            <a:ext cx="5763343" cy="1339421"/>
            <a:chOff x="452069" y="2122385"/>
            <a:chExt cx="5763343" cy="1339421"/>
          </a:xfrm>
        </p:grpSpPr>
        <p:pic>
          <p:nvPicPr>
            <p:cNvPr id="10" name="Picture 9">
              <a:extLst>
                <a:ext uri="{FF2B5EF4-FFF2-40B4-BE49-F238E27FC236}">
                  <a16:creationId xmlns:a16="http://schemas.microsoft.com/office/drawing/2014/main" xmlns="" id="{E1337112-B18C-638A-3AC1-B4B1FB5BD15B}"/>
                </a:ext>
              </a:extLst>
            </p:cNvPr>
            <p:cNvPicPr>
              <a:picLocks noChangeAspect="1"/>
            </p:cNvPicPr>
            <p:nvPr/>
          </p:nvPicPr>
          <p:blipFill>
            <a:blip r:embed="rId2"/>
            <a:stretch>
              <a:fillRect/>
            </a:stretch>
          </p:blipFill>
          <p:spPr>
            <a:xfrm>
              <a:off x="452069" y="2122385"/>
              <a:ext cx="5314359" cy="1339421"/>
            </a:xfrm>
            <a:prstGeom prst="rect">
              <a:avLst/>
            </a:prstGeom>
          </p:spPr>
        </p:pic>
        <p:sp>
          <p:nvSpPr>
            <p:cNvPr id="15" name="TextBox 14">
              <a:extLst>
                <a:ext uri="{FF2B5EF4-FFF2-40B4-BE49-F238E27FC236}">
                  <a16:creationId xmlns:a16="http://schemas.microsoft.com/office/drawing/2014/main" xmlns="" id="{4351AF91-7B92-AA8E-86B3-C3846C725A4F}"/>
                </a:ext>
              </a:extLst>
            </p:cNvPr>
            <p:cNvSpPr txBox="1"/>
            <p:nvPr/>
          </p:nvSpPr>
          <p:spPr>
            <a:xfrm>
              <a:off x="1907360" y="2527343"/>
              <a:ext cx="4308052" cy="529504"/>
            </a:xfrm>
            <a:prstGeom prst="rect">
              <a:avLst/>
            </a:prstGeom>
            <a:noFill/>
          </p:spPr>
          <p:txBody>
            <a:bodyPr wrap="square" rtlCol="0">
              <a:spAutoFit/>
            </a:bodyPr>
            <a:lstStyle/>
            <a:p>
              <a:pPr defTabSz="1828434">
                <a:lnSpc>
                  <a:spcPts val="3500"/>
                </a:lnSpc>
              </a:pPr>
              <a:r>
                <a:rPr lang="en-US" sz="2800" spc="-70" dirty="0">
                  <a:solidFill>
                    <a:srgbClr val="FFFFFF"/>
                  </a:solidFill>
                  <a:latin typeface="Poppins" panose="00000500000000000000" pitchFamily="2" charset="0"/>
                  <a:cs typeface="Poppins" panose="00000500000000000000" pitchFamily="2" charset="0"/>
                </a:rPr>
                <a:t>Introduction</a:t>
              </a:r>
            </a:p>
          </p:txBody>
        </p:sp>
      </p:grpSp>
      <p:grpSp>
        <p:nvGrpSpPr>
          <p:cNvPr id="26" name="Group 25">
            <a:extLst>
              <a:ext uri="{FF2B5EF4-FFF2-40B4-BE49-F238E27FC236}">
                <a16:creationId xmlns:a16="http://schemas.microsoft.com/office/drawing/2014/main" xmlns="" id="{157533F4-0712-C9D7-B64A-F0C7BB2A6FCC}"/>
              </a:ext>
            </a:extLst>
          </p:cNvPr>
          <p:cNvGrpSpPr/>
          <p:nvPr/>
        </p:nvGrpSpPr>
        <p:grpSpPr>
          <a:xfrm>
            <a:off x="6327602" y="2089579"/>
            <a:ext cx="5327843" cy="1339200"/>
            <a:chOff x="6327602" y="2089579"/>
            <a:chExt cx="5327843" cy="1339200"/>
          </a:xfrm>
        </p:grpSpPr>
        <p:pic>
          <p:nvPicPr>
            <p:cNvPr id="18" name="Picture 17">
              <a:extLst>
                <a:ext uri="{FF2B5EF4-FFF2-40B4-BE49-F238E27FC236}">
                  <a16:creationId xmlns:a16="http://schemas.microsoft.com/office/drawing/2014/main" xmlns="" id="{458E7FD6-84A3-728D-66EC-F9036E4F1765}"/>
                </a:ext>
              </a:extLst>
            </p:cNvPr>
            <p:cNvPicPr>
              <a:picLocks noChangeAspect="1"/>
            </p:cNvPicPr>
            <p:nvPr/>
          </p:nvPicPr>
          <p:blipFill>
            <a:blip r:embed="rId3"/>
            <a:stretch>
              <a:fillRect/>
            </a:stretch>
          </p:blipFill>
          <p:spPr>
            <a:xfrm>
              <a:off x="6327602" y="2089579"/>
              <a:ext cx="5327843" cy="1339200"/>
            </a:xfrm>
            <a:prstGeom prst="rect">
              <a:avLst/>
            </a:prstGeom>
          </p:spPr>
        </p:pic>
        <p:sp>
          <p:nvSpPr>
            <p:cNvPr id="19" name="TextBox 18">
              <a:extLst>
                <a:ext uri="{FF2B5EF4-FFF2-40B4-BE49-F238E27FC236}">
                  <a16:creationId xmlns:a16="http://schemas.microsoft.com/office/drawing/2014/main" xmlns="" id="{D544EADD-30C7-61A5-B4CA-E678A76B7693}"/>
                </a:ext>
              </a:extLst>
            </p:cNvPr>
            <p:cNvSpPr txBox="1"/>
            <p:nvPr/>
          </p:nvSpPr>
          <p:spPr>
            <a:xfrm>
              <a:off x="7707024" y="2270116"/>
              <a:ext cx="3050453" cy="978345"/>
            </a:xfrm>
            <a:prstGeom prst="rect">
              <a:avLst/>
            </a:prstGeom>
            <a:noFill/>
          </p:spPr>
          <p:txBody>
            <a:bodyPr wrap="square" rtlCol="0">
              <a:spAutoFit/>
            </a:bodyPr>
            <a:lstStyle/>
            <a:p>
              <a:pPr defTabSz="1828434">
                <a:lnSpc>
                  <a:spcPts val="3500"/>
                </a:lnSpc>
              </a:pPr>
              <a:r>
                <a:rPr lang="en-US" sz="2800" spc="-70" dirty="0">
                  <a:solidFill>
                    <a:srgbClr val="FFFFFF"/>
                  </a:solidFill>
                  <a:latin typeface="Poppins" panose="00000500000000000000" pitchFamily="2" charset="0"/>
                  <a:cs typeface="Poppins" panose="00000500000000000000" pitchFamily="2" charset="0"/>
                </a:rPr>
                <a:t>Customer Benefits</a:t>
              </a:r>
            </a:p>
          </p:txBody>
        </p:sp>
      </p:grpSp>
      <p:grpSp>
        <p:nvGrpSpPr>
          <p:cNvPr id="27" name="Group 26">
            <a:extLst>
              <a:ext uri="{FF2B5EF4-FFF2-40B4-BE49-F238E27FC236}">
                <a16:creationId xmlns:a16="http://schemas.microsoft.com/office/drawing/2014/main" xmlns="" id="{29280241-D5CA-1F11-A87D-D09DD0E5CD2E}"/>
              </a:ext>
            </a:extLst>
          </p:cNvPr>
          <p:cNvGrpSpPr/>
          <p:nvPr/>
        </p:nvGrpSpPr>
        <p:grpSpPr>
          <a:xfrm>
            <a:off x="550041" y="3988241"/>
            <a:ext cx="5327843" cy="1339200"/>
            <a:chOff x="550041" y="3988241"/>
            <a:chExt cx="5327843" cy="1339200"/>
          </a:xfrm>
        </p:grpSpPr>
        <p:pic>
          <p:nvPicPr>
            <p:cNvPr id="20" name="Picture 19">
              <a:extLst>
                <a:ext uri="{FF2B5EF4-FFF2-40B4-BE49-F238E27FC236}">
                  <a16:creationId xmlns:a16="http://schemas.microsoft.com/office/drawing/2014/main" xmlns="" id="{72A7EF41-F087-9127-5874-7BA307755CD6}"/>
                </a:ext>
              </a:extLst>
            </p:cNvPr>
            <p:cNvPicPr>
              <a:picLocks noChangeAspect="1"/>
            </p:cNvPicPr>
            <p:nvPr/>
          </p:nvPicPr>
          <p:blipFill>
            <a:blip r:embed="rId4"/>
            <a:stretch>
              <a:fillRect/>
            </a:stretch>
          </p:blipFill>
          <p:spPr>
            <a:xfrm>
              <a:off x="550041" y="3988241"/>
              <a:ext cx="5327843" cy="1339200"/>
            </a:xfrm>
            <a:prstGeom prst="rect">
              <a:avLst/>
            </a:prstGeom>
          </p:spPr>
        </p:pic>
        <p:sp>
          <p:nvSpPr>
            <p:cNvPr id="21" name="TextBox 20">
              <a:extLst>
                <a:ext uri="{FF2B5EF4-FFF2-40B4-BE49-F238E27FC236}">
                  <a16:creationId xmlns:a16="http://schemas.microsoft.com/office/drawing/2014/main" xmlns="" id="{A49B360D-0646-7BFE-50EA-6DBAD69209E2}"/>
                </a:ext>
              </a:extLst>
            </p:cNvPr>
            <p:cNvSpPr txBox="1"/>
            <p:nvPr/>
          </p:nvSpPr>
          <p:spPr>
            <a:xfrm>
              <a:off x="1831492" y="4159930"/>
              <a:ext cx="3050453" cy="978345"/>
            </a:xfrm>
            <a:prstGeom prst="rect">
              <a:avLst/>
            </a:prstGeom>
            <a:noFill/>
          </p:spPr>
          <p:txBody>
            <a:bodyPr wrap="square" rtlCol="0">
              <a:spAutoFit/>
            </a:bodyPr>
            <a:lstStyle/>
            <a:p>
              <a:pPr defTabSz="1828434">
                <a:lnSpc>
                  <a:spcPts val="3500"/>
                </a:lnSpc>
              </a:pPr>
              <a:r>
                <a:rPr lang="en-US" sz="2800" spc="-70" dirty="0">
                  <a:solidFill>
                    <a:srgbClr val="FFFFFF"/>
                  </a:solidFill>
                  <a:latin typeface="Poppins" panose="00000500000000000000" pitchFamily="2" charset="0"/>
                  <a:cs typeface="Poppins" panose="00000500000000000000" pitchFamily="2" charset="0"/>
                </a:rPr>
                <a:t>System set-up</a:t>
              </a:r>
            </a:p>
            <a:p>
              <a:pPr defTabSz="1828434">
                <a:lnSpc>
                  <a:spcPts val="3500"/>
                </a:lnSpc>
              </a:pPr>
              <a:r>
                <a:rPr lang="en-US" sz="2800" spc="-70" dirty="0">
                  <a:solidFill>
                    <a:srgbClr val="FFFFFF"/>
                  </a:solidFill>
                  <a:latin typeface="Poppins" panose="00000500000000000000" pitchFamily="2" charset="0"/>
                  <a:cs typeface="Poppins" panose="00000500000000000000" pitchFamily="2" charset="0"/>
                </a:rPr>
                <a:t>flow</a:t>
              </a:r>
            </a:p>
          </p:txBody>
        </p:sp>
      </p:grpSp>
      <p:grpSp>
        <p:nvGrpSpPr>
          <p:cNvPr id="28" name="Group 27">
            <a:extLst>
              <a:ext uri="{FF2B5EF4-FFF2-40B4-BE49-F238E27FC236}">
                <a16:creationId xmlns:a16="http://schemas.microsoft.com/office/drawing/2014/main" xmlns="" id="{882DDCEB-173C-E320-53FF-329F869B905F}"/>
              </a:ext>
            </a:extLst>
          </p:cNvPr>
          <p:cNvGrpSpPr/>
          <p:nvPr/>
        </p:nvGrpSpPr>
        <p:grpSpPr>
          <a:xfrm>
            <a:off x="6331221" y="3988241"/>
            <a:ext cx="5324224" cy="1339200"/>
            <a:chOff x="6163396" y="3895979"/>
            <a:chExt cx="5324224" cy="1339200"/>
          </a:xfrm>
        </p:grpSpPr>
        <p:pic>
          <p:nvPicPr>
            <p:cNvPr id="22" name="Picture 21">
              <a:extLst>
                <a:ext uri="{FF2B5EF4-FFF2-40B4-BE49-F238E27FC236}">
                  <a16:creationId xmlns:a16="http://schemas.microsoft.com/office/drawing/2014/main" xmlns="" id="{AB172C20-5FAD-B1FF-D72E-327F14C0C475}"/>
                </a:ext>
              </a:extLst>
            </p:cNvPr>
            <p:cNvPicPr>
              <a:picLocks noChangeAspect="1"/>
            </p:cNvPicPr>
            <p:nvPr/>
          </p:nvPicPr>
          <p:blipFill>
            <a:blip r:embed="rId5"/>
            <a:stretch>
              <a:fillRect/>
            </a:stretch>
          </p:blipFill>
          <p:spPr>
            <a:xfrm>
              <a:off x="6163396" y="3895979"/>
              <a:ext cx="5324224" cy="1339200"/>
            </a:xfrm>
            <a:prstGeom prst="rect">
              <a:avLst/>
            </a:prstGeom>
          </p:spPr>
        </p:pic>
        <p:sp>
          <p:nvSpPr>
            <p:cNvPr id="23" name="TextBox 22">
              <a:extLst>
                <a:ext uri="{FF2B5EF4-FFF2-40B4-BE49-F238E27FC236}">
                  <a16:creationId xmlns:a16="http://schemas.microsoft.com/office/drawing/2014/main" xmlns="" id="{51229974-E274-174E-7295-747636759042}"/>
                </a:ext>
              </a:extLst>
            </p:cNvPr>
            <p:cNvSpPr txBox="1"/>
            <p:nvPr/>
          </p:nvSpPr>
          <p:spPr>
            <a:xfrm>
              <a:off x="7486308" y="4076406"/>
              <a:ext cx="3050453" cy="978345"/>
            </a:xfrm>
            <a:prstGeom prst="rect">
              <a:avLst/>
            </a:prstGeom>
            <a:noFill/>
          </p:spPr>
          <p:txBody>
            <a:bodyPr wrap="square" rtlCol="0">
              <a:spAutoFit/>
            </a:bodyPr>
            <a:lstStyle/>
            <a:p>
              <a:pPr defTabSz="1828434">
                <a:lnSpc>
                  <a:spcPts val="3500"/>
                </a:lnSpc>
              </a:pPr>
              <a:r>
                <a:rPr lang="en-US" sz="2800" spc="-70" dirty="0">
                  <a:solidFill>
                    <a:srgbClr val="FFFFFF"/>
                  </a:solidFill>
                  <a:latin typeface="Poppins" panose="00000500000000000000" pitchFamily="2" charset="0"/>
                  <a:cs typeface="Poppins" panose="00000500000000000000" pitchFamily="2" charset="0"/>
                </a:rPr>
                <a:t>Product</a:t>
              </a:r>
            </a:p>
            <a:p>
              <a:pPr defTabSz="1828434">
                <a:lnSpc>
                  <a:spcPts val="3500"/>
                </a:lnSpc>
              </a:pPr>
              <a:r>
                <a:rPr lang="en-US" sz="2800" spc="-70" dirty="0">
                  <a:solidFill>
                    <a:srgbClr val="FFFFFF"/>
                  </a:solidFill>
                  <a:latin typeface="Poppins" panose="00000500000000000000" pitchFamily="2" charset="0"/>
                  <a:cs typeface="Poppins" panose="00000500000000000000" pitchFamily="2" charset="0"/>
                </a:rPr>
                <a:t>Walk-through</a:t>
              </a:r>
            </a:p>
          </p:txBody>
        </p:sp>
      </p:grpSp>
    </p:spTree>
    <p:extLst>
      <p:ext uri="{BB962C8B-B14F-4D97-AF65-F5344CB8AC3E}">
        <p14:creationId xmlns:p14="http://schemas.microsoft.com/office/powerpoint/2010/main" val="1737390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xmlns="" id="{D7CD6915-8B00-4B0B-93B7-453767611591}"/>
              </a:ext>
            </a:extLst>
          </p:cNvPr>
          <p:cNvSpPr/>
          <p:nvPr/>
        </p:nvSpPr>
        <p:spPr>
          <a:xfrm>
            <a:off x="754664" y="3214026"/>
            <a:ext cx="1120984" cy="2243213"/>
          </a:xfrm>
          <a:custGeom>
            <a:avLst/>
            <a:gdLst/>
            <a:ahLst/>
            <a:cxnLst>
              <a:cxn ang="3cd4">
                <a:pos x="hc" y="t"/>
              </a:cxn>
              <a:cxn ang="cd2">
                <a:pos x="l" y="vc"/>
              </a:cxn>
              <a:cxn ang="cd4">
                <a:pos x="hc" y="b"/>
              </a:cxn>
              <a:cxn ang="0">
                <a:pos x="r" y="vc"/>
              </a:cxn>
            </a:cxnLst>
            <a:rect l="l" t="t" r="r" b="b"/>
            <a:pathLst>
              <a:path w="1800" h="3601">
                <a:moveTo>
                  <a:pt x="0" y="0"/>
                </a:moveTo>
                <a:lnTo>
                  <a:pt x="0" y="3601"/>
                </a:lnTo>
                <a:cubicBezTo>
                  <a:pt x="995" y="3601"/>
                  <a:pt x="1800" y="2795"/>
                  <a:pt x="1800" y="1800"/>
                </a:cubicBezTo>
                <a:cubicBezTo>
                  <a:pt x="1800" y="807"/>
                  <a:pt x="995" y="0"/>
                  <a:pt x="0" y="0"/>
                </a:cubicBezTo>
                <a:close/>
              </a:path>
            </a:pathLst>
          </a:custGeom>
          <a:solidFill>
            <a:schemeClr val="accent2"/>
          </a:solidFill>
          <a:ln cap="flat">
            <a:noFill/>
            <a:prstDash val="solid"/>
          </a:ln>
        </p:spPr>
        <p:txBody>
          <a:bodyPr vert="horz" wrap="none" lIns="45000" tIns="22500" rIns="45000" bIns="22500" anchor="ctr" anchorCtr="1" compatLnSpc="0"/>
          <a:lstStyle/>
          <a:p>
            <a:pPr defTabSz="914217" hangingPunct="0"/>
            <a:endParaRPr lang="en-US" sz="900" dirty="0">
              <a:solidFill>
                <a:srgbClr val="747A94"/>
              </a:solidFill>
              <a:latin typeface="Poppins" panose="00000500000000000000" pitchFamily="2" charset="0"/>
              <a:ea typeface="Microsoft YaHei" pitchFamily="2"/>
              <a:cs typeface="Lucida Sans" pitchFamily="2"/>
            </a:endParaRPr>
          </a:p>
        </p:txBody>
      </p:sp>
      <p:sp>
        <p:nvSpPr>
          <p:cNvPr id="23" name="Freeform: Shape 22">
            <a:extLst>
              <a:ext uri="{FF2B5EF4-FFF2-40B4-BE49-F238E27FC236}">
                <a16:creationId xmlns:a16="http://schemas.microsoft.com/office/drawing/2014/main" xmlns="" id="{B2D68841-775C-44A5-9048-B3D6E9549603}"/>
              </a:ext>
            </a:extLst>
          </p:cNvPr>
          <p:cNvSpPr/>
          <p:nvPr/>
        </p:nvSpPr>
        <p:spPr>
          <a:xfrm>
            <a:off x="2702520" y="3432739"/>
            <a:ext cx="1474913" cy="1474913"/>
          </a:xfrm>
          <a:custGeom>
            <a:avLst/>
            <a:gdLst/>
            <a:ahLst/>
            <a:cxnLst>
              <a:cxn ang="3cd4">
                <a:pos x="hc" y="t"/>
              </a:cxn>
              <a:cxn ang="cd2">
                <a:pos x="l" y="vc"/>
              </a:cxn>
              <a:cxn ang="cd4">
                <a:pos x="hc" y="b"/>
              </a:cxn>
              <a:cxn ang="0">
                <a:pos x="r" y="vc"/>
              </a:cxn>
            </a:cxnLst>
            <a:rect l="l" t="t" r="r" b="b"/>
            <a:pathLst>
              <a:path w="2368" h="2368">
                <a:moveTo>
                  <a:pt x="2366" y="1123"/>
                </a:moveTo>
                <a:cubicBezTo>
                  <a:pt x="2400" y="1776"/>
                  <a:pt x="1898" y="2332"/>
                  <a:pt x="1245" y="2366"/>
                </a:cubicBezTo>
                <a:cubicBezTo>
                  <a:pt x="593" y="2400"/>
                  <a:pt x="36" y="1898"/>
                  <a:pt x="2" y="1246"/>
                </a:cubicBezTo>
                <a:cubicBezTo>
                  <a:pt x="-31" y="592"/>
                  <a:pt x="471" y="35"/>
                  <a:pt x="1123" y="2"/>
                </a:cubicBezTo>
                <a:cubicBezTo>
                  <a:pt x="1776" y="-32"/>
                  <a:pt x="2333" y="470"/>
                  <a:pt x="2366" y="1123"/>
                </a:cubicBezTo>
                <a:close/>
              </a:path>
            </a:pathLst>
          </a:custGeom>
          <a:solidFill>
            <a:schemeClr val="tx1">
              <a:lumMod val="20000"/>
              <a:lumOff val="80000"/>
            </a:schemeClr>
          </a:solidFill>
          <a:ln cap="flat">
            <a:noFill/>
            <a:prstDash val="solid"/>
          </a:ln>
        </p:spPr>
        <p:txBody>
          <a:bodyPr vert="horz" wrap="none" lIns="45000" tIns="22500" rIns="45000" bIns="22500" anchor="ctr" anchorCtr="1" compatLnSpc="0"/>
          <a:lstStyle/>
          <a:p>
            <a:pPr defTabSz="914217" hangingPunct="0"/>
            <a:endParaRPr lang="en-US" sz="900" dirty="0">
              <a:solidFill>
                <a:srgbClr val="747A94"/>
              </a:solidFill>
              <a:latin typeface="Poppins" panose="00000500000000000000" pitchFamily="2" charset="0"/>
              <a:ea typeface="Microsoft YaHei" pitchFamily="2"/>
              <a:cs typeface="Lucida Sans" pitchFamily="2"/>
            </a:endParaRPr>
          </a:p>
        </p:txBody>
      </p:sp>
      <p:sp>
        <p:nvSpPr>
          <p:cNvPr id="24" name="Freeform: Shape 23">
            <a:extLst>
              <a:ext uri="{FF2B5EF4-FFF2-40B4-BE49-F238E27FC236}">
                <a16:creationId xmlns:a16="http://schemas.microsoft.com/office/drawing/2014/main" xmlns="" id="{DB21C2A8-85EE-4A88-9E6D-626486B824F0}"/>
              </a:ext>
            </a:extLst>
          </p:cNvPr>
          <p:cNvSpPr/>
          <p:nvPr/>
        </p:nvSpPr>
        <p:spPr>
          <a:xfrm>
            <a:off x="2702520" y="4787390"/>
            <a:ext cx="1474913" cy="1474913"/>
          </a:xfrm>
          <a:custGeom>
            <a:avLst/>
            <a:gdLst/>
            <a:ahLst/>
            <a:cxnLst>
              <a:cxn ang="3cd4">
                <a:pos x="hc" y="t"/>
              </a:cxn>
              <a:cxn ang="cd2">
                <a:pos x="l" y="vc"/>
              </a:cxn>
              <a:cxn ang="cd4">
                <a:pos x="hc" y="b"/>
              </a:cxn>
              <a:cxn ang="0">
                <a:pos x="r" y="vc"/>
              </a:cxn>
            </a:cxnLst>
            <a:rect l="l" t="t" r="r" b="b"/>
            <a:pathLst>
              <a:path w="2368" h="2368">
                <a:moveTo>
                  <a:pt x="2366" y="1123"/>
                </a:moveTo>
                <a:cubicBezTo>
                  <a:pt x="2400" y="1776"/>
                  <a:pt x="1898" y="2332"/>
                  <a:pt x="1245" y="2366"/>
                </a:cubicBezTo>
                <a:cubicBezTo>
                  <a:pt x="593" y="2400"/>
                  <a:pt x="36" y="1898"/>
                  <a:pt x="2" y="1246"/>
                </a:cubicBezTo>
                <a:cubicBezTo>
                  <a:pt x="-31" y="593"/>
                  <a:pt x="471" y="36"/>
                  <a:pt x="1123" y="2"/>
                </a:cubicBezTo>
                <a:cubicBezTo>
                  <a:pt x="1776" y="-32"/>
                  <a:pt x="2333" y="470"/>
                  <a:pt x="2366" y="1123"/>
                </a:cubicBezTo>
                <a:close/>
              </a:path>
            </a:pathLst>
          </a:custGeom>
          <a:solidFill>
            <a:schemeClr val="tx1">
              <a:lumMod val="20000"/>
              <a:lumOff val="80000"/>
            </a:schemeClr>
          </a:solidFill>
          <a:ln cap="flat">
            <a:noFill/>
            <a:prstDash val="solid"/>
          </a:ln>
        </p:spPr>
        <p:txBody>
          <a:bodyPr vert="horz" wrap="none" lIns="45000" tIns="22500" rIns="45000" bIns="22500" anchor="ctr" anchorCtr="1" compatLnSpc="0"/>
          <a:lstStyle/>
          <a:p>
            <a:pPr defTabSz="914217" hangingPunct="0"/>
            <a:endParaRPr lang="en-US" sz="900" dirty="0">
              <a:solidFill>
                <a:srgbClr val="747A94"/>
              </a:solidFill>
              <a:latin typeface="Poppins" panose="00000500000000000000" pitchFamily="2" charset="0"/>
              <a:ea typeface="Microsoft YaHei" pitchFamily="2"/>
              <a:cs typeface="Lucida Sans" pitchFamily="2"/>
            </a:endParaRPr>
          </a:p>
        </p:txBody>
      </p:sp>
      <p:sp>
        <p:nvSpPr>
          <p:cNvPr id="25" name="Freeform: Shape 24">
            <a:extLst>
              <a:ext uri="{FF2B5EF4-FFF2-40B4-BE49-F238E27FC236}">
                <a16:creationId xmlns:a16="http://schemas.microsoft.com/office/drawing/2014/main" xmlns="" id="{2676D63E-4DC8-4400-8339-2604D5B856E1}"/>
              </a:ext>
            </a:extLst>
          </p:cNvPr>
          <p:cNvSpPr/>
          <p:nvPr/>
        </p:nvSpPr>
        <p:spPr>
          <a:xfrm>
            <a:off x="4349413" y="3596618"/>
            <a:ext cx="1442509" cy="2885021"/>
          </a:xfrm>
          <a:custGeom>
            <a:avLst/>
            <a:gdLst/>
            <a:ahLst/>
            <a:cxnLst>
              <a:cxn ang="3cd4">
                <a:pos x="hc" y="t"/>
              </a:cxn>
              <a:cxn ang="cd2">
                <a:pos x="l" y="vc"/>
              </a:cxn>
              <a:cxn ang="cd4">
                <a:pos x="hc" y="b"/>
              </a:cxn>
              <a:cxn ang="0">
                <a:pos x="r" y="vc"/>
              </a:cxn>
            </a:cxnLst>
            <a:rect l="l" t="t" r="r" b="b"/>
            <a:pathLst>
              <a:path w="2316" h="4631">
                <a:moveTo>
                  <a:pt x="0" y="2316"/>
                </a:moveTo>
                <a:cubicBezTo>
                  <a:pt x="0" y="3595"/>
                  <a:pt x="1037" y="4631"/>
                  <a:pt x="2316" y="4631"/>
                </a:cubicBezTo>
                <a:lnTo>
                  <a:pt x="2316" y="0"/>
                </a:lnTo>
                <a:cubicBezTo>
                  <a:pt x="1037" y="0"/>
                  <a:pt x="0" y="1037"/>
                  <a:pt x="0" y="2316"/>
                </a:cubicBezTo>
                <a:close/>
              </a:path>
            </a:pathLst>
          </a:custGeom>
          <a:solidFill>
            <a:schemeClr val="accent2"/>
          </a:solidFill>
          <a:ln cap="flat">
            <a:noFill/>
            <a:prstDash val="solid"/>
          </a:ln>
        </p:spPr>
        <p:txBody>
          <a:bodyPr vert="horz" wrap="none" lIns="45000" tIns="22500" rIns="45000" bIns="22500" anchor="ctr" anchorCtr="1" compatLnSpc="0"/>
          <a:lstStyle/>
          <a:p>
            <a:pPr defTabSz="914217" hangingPunct="0"/>
            <a:endParaRPr lang="en-US" sz="900" dirty="0">
              <a:solidFill>
                <a:srgbClr val="747A94"/>
              </a:solidFill>
              <a:latin typeface="Poppins" panose="00000500000000000000" pitchFamily="2" charset="0"/>
              <a:ea typeface="Microsoft YaHei" pitchFamily="2"/>
              <a:cs typeface="Lucida Sans" pitchFamily="2"/>
            </a:endParaRPr>
          </a:p>
        </p:txBody>
      </p:sp>
      <p:sp>
        <p:nvSpPr>
          <p:cNvPr id="26" name="Freeform: Shape 25">
            <a:extLst>
              <a:ext uri="{FF2B5EF4-FFF2-40B4-BE49-F238E27FC236}">
                <a16:creationId xmlns:a16="http://schemas.microsoft.com/office/drawing/2014/main" xmlns="" id="{768C03D8-E842-493C-8B40-9EE50B0C8ACE}"/>
              </a:ext>
            </a:extLst>
          </p:cNvPr>
          <p:cNvSpPr/>
          <p:nvPr/>
        </p:nvSpPr>
        <p:spPr>
          <a:xfrm>
            <a:off x="838200" y="3068840"/>
            <a:ext cx="5116285" cy="1306048"/>
          </a:xfrm>
          <a:custGeom>
            <a:avLst/>
            <a:gdLst/>
            <a:ahLst/>
            <a:cxnLst>
              <a:cxn ang="3cd4">
                <a:pos x="hc" y="t"/>
              </a:cxn>
              <a:cxn ang="cd2">
                <a:pos x="l" y="vc"/>
              </a:cxn>
              <a:cxn ang="cd4">
                <a:pos x="hc" y="b"/>
              </a:cxn>
              <a:cxn ang="0">
                <a:pos x="r" y="vc"/>
              </a:cxn>
            </a:cxnLst>
            <a:rect l="l" t="t" r="r" b="b"/>
            <a:pathLst>
              <a:path w="6694" h="1595">
                <a:moveTo>
                  <a:pt x="5896" y="1595"/>
                </a:moveTo>
                <a:lnTo>
                  <a:pt x="798" y="1595"/>
                </a:lnTo>
                <a:cubicBezTo>
                  <a:pt x="359" y="1595"/>
                  <a:pt x="0" y="1237"/>
                  <a:pt x="0" y="798"/>
                </a:cubicBezTo>
                <a:cubicBezTo>
                  <a:pt x="0" y="359"/>
                  <a:pt x="359" y="0"/>
                  <a:pt x="798" y="0"/>
                </a:cubicBezTo>
                <a:lnTo>
                  <a:pt x="5896" y="0"/>
                </a:lnTo>
                <a:cubicBezTo>
                  <a:pt x="6335" y="0"/>
                  <a:pt x="6694" y="359"/>
                  <a:pt x="6694" y="798"/>
                </a:cubicBezTo>
                <a:cubicBezTo>
                  <a:pt x="6694" y="1237"/>
                  <a:pt x="6335" y="1595"/>
                  <a:pt x="5896" y="1595"/>
                </a:cubicBezTo>
                <a:close/>
              </a:path>
            </a:pathLst>
          </a:custGeom>
          <a:solidFill>
            <a:schemeClr val="accent5"/>
          </a:solidFill>
          <a:ln cap="flat">
            <a:noFill/>
            <a:prstDash val="solid"/>
          </a:ln>
        </p:spPr>
        <p:txBody>
          <a:bodyPr vert="horz" wrap="none" lIns="45000" tIns="22500" rIns="45000" bIns="22500" anchor="ctr" anchorCtr="1" compatLnSpc="0"/>
          <a:lstStyle/>
          <a:p>
            <a:pPr defTabSz="914217" hangingPunct="0"/>
            <a:endParaRPr lang="en-US" sz="900" dirty="0">
              <a:solidFill>
                <a:srgbClr val="747A94"/>
              </a:solidFill>
              <a:latin typeface="Poppins" panose="00000500000000000000" pitchFamily="2" charset="0"/>
              <a:ea typeface="Microsoft YaHei" pitchFamily="2"/>
              <a:cs typeface="Lucida Sans" pitchFamily="2"/>
            </a:endParaRPr>
          </a:p>
        </p:txBody>
      </p:sp>
      <p:sp>
        <p:nvSpPr>
          <p:cNvPr id="44" name="Freeform: Shape 43">
            <a:extLst>
              <a:ext uri="{FF2B5EF4-FFF2-40B4-BE49-F238E27FC236}">
                <a16:creationId xmlns:a16="http://schemas.microsoft.com/office/drawing/2014/main" xmlns="" id="{2D598297-38C2-456E-B62A-3486748AD9CE}"/>
              </a:ext>
            </a:extLst>
          </p:cNvPr>
          <p:cNvSpPr/>
          <p:nvPr/>
        </p:nvSpPr>
        <p:spPr>
          <a:xfrm>
            <a:off x="-554" y="0"/>
            <a:ext cx="2187133" cy="1641906"/>
          </a:xfrm>
          <a:custGeom>
            <a:avLst/>
            <a:gdLst/>
            <a:ahLst/>
            <a:cxnLst>
              <a:cxn ang="3cd4">
                <a:pos x="hc" y="t"/>
              </a:cxn>
              <a:cxn ang="cd2">
                <a:pos x="l" y="vc"/>
              </a:cxn>
              <a:cxn ang="cd4">
                <a:pos x="hc" y="b"/>
              </a:cxn>
              <a:cxn ang="0">
                <a:pos x="r" y="vc"/>
              </a:cxn>
            </a:cxnLst>
            <a:rect l="l" t="t" r="r" b="b"/>
            <a:pathLst>
              <a:path w="3511" h="2636">
                <a:moveTo>
                  <a:pt x="875" y="2636"/>
                </a:moveTo>
                <a:lnTo>
                  <a:pt x="0" y="2636"/>
                </a:lnTo>
                <a:lnTo>
                  <a:pt x="0" y="0"/>
                </a:lnTo>
                <a:lnTo>
                  <a:pt x="3511" y="0"/>
                </a:lnTo>
                <a:cubicBezTo>
                  <a:pt x="3511" y="1456"/>
                  <a:pt x="2331" y="2636"/>
                  <a:pt x="875" y="2636"/>
                </a:cubicBezTo>
                <a:close/>
              </a:path>
            </a:pathLst>
          </a:custGeom>
          <a:solidFill>
            <a:schemeClr val="accent5"/>
          </a:solidFill>
          <a:ln cap="flat">
            <a:noFill/>
            <a:prstDash val="solid"/>
          </a:ln>
        </p:spPr>
        <p:txBody>
          <a:bodyPr vert="horz" wrap="none" lIns="45000" tIns="22500" rIns="45000" bIns="22500" anchor="ctr" anchorCtr="1" compatLnSpc="0"/>
          <a:lstStyle/>
          <a:p>
            <a:pPr defTabSz="914217" hangingPunct="0"/>
            <a:endParaRPr lang="en-US" sz="900" dirty="0">
              <a:solidFill>
                <a:srgbClr val="747A94"/>
              </a:solidFill>
              <a:latin typeface="Poppins" panose="00000500000000000000" pitchFamily="2" charset="0"/>
              <a:ea typeface="Microsoft YaHei" pitchFamily="2"/>
              <a:cs typeface="Lucida Sans" pitchFamily="2"/>
            </a:endParaRPr>
          </a:p>
        </p:txBody>
      </p:sp>
      <p:sp>
        <p:nvSpPr>
          <p:cNvPr id="45" name="Freeform: Shape 44">
            <a:extLst>
              <a:ext uri="{FF2B5EF4-FFF2-40B4-BE49-F238E27FC236}">
                <a16:creationId xmlns:a16="http://schemas.microsoft.com/office/drawing/2014/main" xmlns="" id="{13431E74-9D94-4D0A-B970-00F17E8DD613}"/>
              </a:ext>
            </a:extLst>
          </p:cNvPr>
          <p:cNvSpPr/>
          <p:nvPr/>
        </p:nvSpPr>
        <p:spPr>
          <a:xfrm>
            <a:off x="3816026" y="1008200"/>
            <a:ext cx="737768" cy="1474913"/>
          </a:xfrm>
          <a:custGeom>
            <a:avLst/>
            <a:gdLst/>
            <a:ahLst/>
            <a:cxnLst>
              <a:cxn ang="3cd4">
                <a:pos x="hc" y="t"/>
              </a:cxn>
              <a:cxn ang="cd2">
                <a:pos x="l" y="vc"/>
              </a:cxn>
              <a:cxn ang="cd4">
                <a:pos x="hc" y="b"/>
              </a:cxn>
              <a:cxn ang="0">
                <a:pos x="r" y="vc"/>
              </a:cxn>
            </a:cxnLst>
            <a:rect l="l" t="t" r="r" b="b"/>
            <a:pathLst>
              <a:path w="1185" h="2368">
                <a:moveTo>
                  <a:pt x="0" y="0"/>
                </a:moveTo>
                <a:lnTo>
                  <a:pt x="0" y="2368"/>
                </a:lnTo>
                <a:cubicBezTo>
                  <a:pt x="654" y="2368"/>
                  <a:pt x="1185" y="1838"/>
                  <a:pt x="1185" y="1184"/>
                </a:cubicBezTo>
                <a:cubicBezTo>
                  <a:pt x="1185" y="530"/>
                  <a:pt x="654" y="0"/>
                  <a:pt x="0" y="0"/>
                </a:cubicBezTo>
                <a:close/>
              </a:path>
            </a:pathLst>
          </a:custGeom>
          <a:solidFill>
            <a:schemeClr val="tx1">
              <a:lumMod val="20000"/>
              <a:lumOff val="80000"/>
            </a:schemeClr>
          </a:solidFill>
          <a:ln cap="flat">
            <a:noFill/>
            <a:prstDash val="solid"/>
          </a:ln>
        </p:spPr>
        <p:txBody>
          <a:bodyPr vert="horz" wrap="none" lIns="45000" tIns="22500" rIns="45000" bIns="22500" anchor="ctr" anchorCtr="1" compatLnSpc="0"/>
          <a:lstStyle/>
          <a:p>
            <a:pPr defTabSz="914217" hangingPunct="0"/>
            <a:endParaRPr lang="en-US" sz="900" dirty="0">
              <a:solidFill>
                <a:srgbClr val="747A94"/>
              </a:solidFill>
              <a:latin typeface="Poppins" panose="00000500000000000000" pitchFamily="2" charset="0"/>
              <a:ea typeface="Microsoft YaHei" pitchFamily="2"/>
              <a:cs typeface="Lucida Sans" pitchFamily="2"/>
            </a:endParaRPr>
          </a:p>
        </p:txBody>
      </p:sp>
      <p:sp>
        <p:nvSpPr>
          <p:cNvPr id="317" name="TextBox 316">
            <a:extLst>
              <a:ext uri="{FF2B5EF4-FFF2-40B4-BE49-F238E27FC236}">
                <a16:creationId xmlns:a16="http://schemas.microsoft.com/office/drawing/2014/main" xmlns="" id="{9479AE0F-5FBD-4953-9E63-6727748B913A}"/>
              </a:ext>
            </a:extLst>
          </p:cNvPr>
          <p:cNvSpPr txBox="1"/>
          <p:nvPr/>
        </p:nvSpPr>
        <p:spPr>
          <a:xfrm>
            <a:off x="971633" y="3089454"/>
            <a:ext cx="4849417" cy="1169551"/>
          </a:xfrm>
          <a:prstGeom prst="rect">
            <a:avLst/>
          </a:prstGeom>
          <a:noFill/>
        </p:spPr>
        <p:txBody>
          <a:bodyPr wrap="square" rtlCol="0" anchor="t">
            <a:spAutoFit/>
          </a:bodyPr>
          <a:lstStyle>
            <a:defPPr>
              <a:defRPr lang="en-US"/>
            </a:defPPr>
            <a:lvl1pPr algn="ctr">
              <a:lnSpc>
                <a:spcPts val="9400"/>
              </a:lnSpc>
              <a:defRPr sz="8000" b="1" spc="-290">
                <a:solidFill>
                  <a:schemeClr val="tx2"/>
                </a:solidFill>
                <a:latin typeface="Raleway" panose="020B0503030101060003" pitchFamily="34" charset="77"/>
              </a:defRPr>
            </a:lvl1pPr>
          </a:lstStyle>
          <a:p>
            <a:pPr defTabSz="914217">
              <a:lnSpc>
                <a:spcPct val="100000"/>
              </a:lnSpc>
            </a:pPr>
            <a:r>
              <a:rPr lang="en-US" sz="7000" spc="-275" dirty="0">
                <a:solidFill>
                  <a:srgbClr val="FFFFFF"/>
                </a:solidFill>
                <a:latin typeface="Poppins" panose="00000500000000000000" pitchFamily="2" charset="0"/>
                <a:cs typeface="Poppins" panose="00000500000000000000" pitchFamily="2" charset="0"/>
              </a:rPr>
              <a:t>WhatsApp</a:t>
            </a:r>
          </a:p>
        </p:txBody>
      </p:sp>
      <p:sp>
        <p:nvSpPr>
          <p:cNvPr id="318" name="TextBox 317">
            <a:extLst>
              <a:ext uri="{FF2B5EF4-FFF2-40B4-BE49-F238E27FC236}">
                <a16:creationId xmlns:a16="http://schemas.microsoft.com/office/drawing/2014/main" xmlns="" id="{4237AA69-6257-4681-8B02-75E04D836684}"/>
              </a:ext>
            </a:extLst>
          </p:cNvPr>
          <p:cNvSpPr txBox="1"/>
          <p:nvPr/>
        </p:nvSpPr>
        <p:spPr>
          <a:xfrm>
            <a:off x="1434282" y="2483113"/>
            <a:ext cx="3924118" cy="659283"/>
          </a:xfrm>
          <a:prstGeom prst="rect">
            <a:avLst/>
          </a:prstGeom>
          <a:noFill/>
        </p:spPr>
        <p:txBody>
          <a:bodyPr wrap="square" rtlCol="0" anchor="b">
            <a:spAutoFit/>
          </a:bodyPr>
          <a:lstStyle>
            <a:defPPr>
              <a:defRPr lang="en-US"/>
            </a:defPPr>
            <a:lvl1pPr algn="ctr">
              <a:lnSpc>
                <a:spcPts val="9400"/>
              </a:lnSpc>
              <a:defRPr sz="7400" b="1" spc="-290">
                <a:solidFill>
                  <a:srgbClr val="111340"/>
                </a:solidFill>
                <a:latin typeface="Poppins" panose="00000500000000000000" pitchFamily="2" charset="0"/>
                <a:cs typeface="Poppins" panose="00000500000000000000" pitchFamily="2" charset="0"/>
              </a:defRPr>
            </a:lvl1pPr>
          </a:lstStyle>
          <a:p>
            <a:pPr defTabSz="914217">
              <a:lnSpc>
                <a:spcPts val="4700"/>
              </a:lnSpc>
            </a:pPr>
            <a:r>
              <a:rPr lang="en-US" sz="3200" spc="-145" dirty="0">
                <a:solidFill>
                  <a:srgbClr val="EDBA2B"/>
                </a:solidFill>
              </a:rPr>
              <a:t>INTRODUCTION TO</a:t>
            </a:r>
          </a:p>
        </p:txBody>
      </p:sp>
      <p:sp>
        <p:nvSpPr>
          <p:cNvPr id="2" name="TextBox 1">
            <a:extLst>
              <a:ext uri="{FF2B5EF4-FFF2-40B4-BE49-F238E27FC236}">
                <a16:creationId xmlns:a16="http://schemas.microsoft.com/office/drawing/2014/main" xmlns="" id="{32212CC2-06C6-D949-BD4E-2A66806CEAB3}"/>
              </a:ext>
            </a:extLst>
          </p:cNvPr>
          <p:cNvSpPr txBox="1"/>
          <p:nvPr/>
        </p:nvSpPr>
        <p:spPr>
          <a:xfrm>
            <a:off x="6096000" y="1203404"/>
            <a:ext cx="6065535" cy="1938992"/>
          </a:xfrm>
          <a:prstGeom prst="rect">
            <a:avLst/>
          </a:prstGeom>
          <a:noFill/>
        </p:spPr>
        <p:txBody>
          <a:bodyPr wrap="square" rtlCol="0">
            <a:spAutoFit/>
          </a:bodyPr>
          <a:lstStyle/>
          <a:p>
            <a:pPr>
              <a:lnSpc>
                <a:spcPts val="3600"/>
              </a:lnSpc>
            </a:pPr>
            <a:r>
              <a:rPr lang="en-US" sz="3200" spc="-20" dirty="0">
                <a:latin typeface="Poppins" panose="00000500000000000000" pitchFamily="2" charset="0"/>
                <a:cs typeface="Poppins" panose="00000500000000000000" pitchFamily="2" charset="0"/>
              </a:rPr>
              <a:t>Facility to share your business documents such as vouchers and reports through WhatsApp instantly.</a:t>
            </a:r>
          </a:p>
        </p:txBody>
      </p:sp>
      <p:pic>
        <p:nvPicPr>
          <p:cNvPr id="4" name="Picture 3">
            <a:extLst>
              <a:ext uri="{FF2B5EF4-FFF2-40B4-BE49-F238E27FC236}">
                <a16:creationId xmlns:a16="http://schemas.microsoft.com/office/drawing/2014/main" xmlns="" id="{3F1FDEAD-B456-383D-DA48-BC91C646CF48}"/>
              </a:ext>
            </a:extLst>
          </p:cNvPr>
          <p:cNvPicPr>
            <a:picLocks noChangeAspect="1"/>
          </p:cNvPicPr>
          <p:nvPr/>
        </p:nvPicPr>
        <p:blipFill rotWithShape="1">
          <a:blip r:embed="rId2"/>
          <a:srcRect l="13704" t="21447" r="13930"/>
          <a:stretch/>
        </p:blipFill>
        <p:spPr>
          <a:xfrm>
            <a:off x="7117305" y="3429000"/>
            <a:ext cx="4744349" cy="3385637"/>
          </a:xfrm>
          <a:prstGeom prst="rect">
            <a:avLst/>
          </a:prstGeom>
        </p:spPr>
      </p:pic>
      <p:pic>
        <p:nvPicPr>
          <p:cNvPr id="5" name="Picture 4">
            <a:extLst>
              <a:ext uri="{FF2B5EF4-FFF2-40B4-BE49-F238E27FC236}">
                <a16:creationId xmlns:a16="http://schemas.microsoft.com/office/drawing/2014/main" xmlns="" id="{524CF153-E4D0-8CB0-B6BE-7574E04FC75B}"/>
              </a:ext>
            </a:extLst>
          </p:cNvPr>
          <p:cNvPicPr>
            <a:picLocks noChangeAspect="1"/>
          </p:cNvPicPr>
          <p:nvPr/>
        </p:nvPicPr>
        <p:blipFill>
          <a:blip r:embed="rId3"/>
          <a:stretch>
            <a:fillRect/>
          </a:stretch>
        </p:blipFill>
        <p:spPr>
          <a:xfrm>
            <a:off x="6047223" y="1160166"/>
            <a:ext cx="62113" cy="1980000"/>
          </a:xfrm>
          <a:prstGeom prst="rect">
            <a:avLst/>
          </a:prstGeom>
        </p:spPr>
      </p:pic>
    </p:spTree>
    <p:extLst>
      <p:ext uri="{BB962C8B-B14F-4D97-AF65-F5344CB8AC3E}">
        <p14:creationId xmlns:p14="http://schemas.microsoft.com/office/powerpoint/2010/main" val="602937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A3329EA-4B5B-4F19-54A8-5C578AF5F893}"/>
              </a:ext>
            </a:extLst>
          </p:cNvPr>
          <p:cNvSpPr>
            <a:spLocks noGrp="1"/>
          </p:cNvSpPr>
          <p:nvPr>
            <p:ph type="title"/>
          </p:nvPr>
        </p:nvSpPr>
        <p:spPr/>
        <p:txBody>
          <a:bodyPr>
            <a:noAutofit/>
          </a:bodyPr>
          <a:lstStyle/>
          <a:p>
            <a:pPr algn="l" defTabSz="914400"/>
            <a:r>
              <a:rPr lang="en-IN" sz="3200" b="0" dirty="0">
                <a:ea typeface="+mj-ea"/>
              </a:rPr>
              <a:t>Customer Benefits</a:t>
            </a:r>
          </a:p>
        </p:txBody>
      </p:sp>
      <p:grpSp>
        <p:nvGrpSpPr>
          <p:cNvPr id="34" name="Group 33">
            <a:extLst>
              <a:ext uri="{FF2B5EF4-FFF2-40B4-BE49-F238E27FC236}">
                <a16:creationId xmlns:a16="http://schemas.microsoft.com/office/drawing/2014/main" xmlns="" id="{B5828603-FC0D-CA04-7DE4-3774589A2E6B}"/>
              </a:ext>
            </a:extLst>
          </p:cNvPr>
          <p:cNvGrpSpPr/>
          <p:nvPr/>
        </p:nvGrpSpPr>
        <p:grpSpPr>
          <a:xfrm>
            <a:off x="102378" y="1834069"/>
            <a:ext cx="5547309" cy="1465289"/>
            <a:chOff x="102378" y="1834069"/>
            <a:chExt cx="5547309" cy="1465289"/>
          </a:xfrm>
        </p:grpSpPr>
        <p:sp>
          <p:nvSpPr>
            <p:cNvPr id="6" name="TextBox 5">
              <a:extLst>
                <a:ext uri="{FF2B5EF4-FFF2-40B4-BE49-F238E27FC236}">
                  <a16:creationId xmlns:a16="http://schemas.microsoft.com/office/drawing/2014/main" xmlns="" id="{7F1B7AEA-4635-2A79-9B80-CA351285BBDB}"/>
                </a:ext>
              </a:extLst>
            </p:cNvPr>
            <p:cNvSpPr txBox="1"/>
            <p:nvPr/>
          </p:nvSpPr>
          <p:spPr>
            <a:xfrm>
              <a:off x="1070437" y="2001979"/>
              <a:ext cx="4579250" cy="992579"/>
            </a:xfrm>
            <a:prstGeom prst="rect">
              <a:avLst/>
            </a:prstGeom>
            <a:noFill/>
          </p:spPr>
          <p:txBody>
            <a:bodyPr wrap="square" rtlCol="0">
              <a:spAutoFit/>
            </a:bodyPr>
            <a:lstStyle/>
            <a:p>
              <a:pPr>
                <a:lnSpc>
                  <a:spcPts val="3600"/>
                </a:lnSpc>
              </a:pPr>
              <a:r>
                <a:rPr lang="en-US" spc="-20" dirty="0">
                  <a:latin typeface="Poppins" pitchFamily="2" charset="77"/>
                  <a:cs typeface="Poppins" pitchFamily="2" charset="77"/>
                </a:rPr>
                <a:t>Share invoices &amp; reports quickly in a convenient way</a:t>
              </a:r>
            </a:p>
          </p:txBody>
        </p:sp>
        <p:pic>
          <p:nvPicPr>
            <p:cNvPr id="7" name="Picture 6">
              <a:extLst>
                <a:ext uri="{FF2B5EF4-FFF2-40B4-BE49-F238E27FC236}">
                  <a16:creationId xmlns:a16="http://schemas.microsoft.com/office/drawing/2014/main" xmlns="" id="{A490BDBF-4EAE-B31D-1F0C-B1724A2B073C}"/>
                </a:ext>
              </a:extLst>
            </p:cNvPr>
            <p:cNvPicPr>
              <a:picLocks noChangeAspect="1"/>
            </p:cNvPicPr>
            <p:nvPr/>
          </p:nvPicPr>
          <p:blipFill>
            <a:blip r:embed="rId2"/>
            <a:stretch>
              <a:fillRect/>
            </a:stretch>
          </p:blipFill>
          <p:spPr>
            <a:xfrm>
              <a:off x="102378" y="1834069"/>
              <a:ext cx="5400000" cy="1465289"/>
            </a:xfrm>
            <a:prstGeom prst="rect">
              <a:avLst/>
            </a:prstGeom>
          </p:spPr>
        </p:pic>
      </p:grpSp>
      <p:grpSp>
        <p:nvGrpSpPr>
          <p:cNvPr id="33" name="Group 32">
            <a:extLst>
              <a:ext uri="{FF2B5EF4-FFF2-40B4-BE49-F238E27FC236}">
                <a16:creationId xmlns:a16="http://schemas.microsoft.com/office/drawing/2014/main" xmlns="" id="{E9407F47-C23F-B69E-F75B-E9780F0C1DAA}"/>
              </a:ext>
            </a:extLst>
          </p:cNvPr>
          <p:cNvGrpSpPr/>
          <p:nvPr/>
        </p:nvGrpSpPr>
        <p:grpSpPr>
          <a:xfrm>
            <a:off x="102378" y="3509743"/>
            <a:ext cx="5400000" cy="1465289"/>
            <a:chOff x="102378" y="3509743"/>
            <a:chExt cx="5400000" cy="1465289"/>
          </a:xfrm>
        </p:grpSpPr>
        <p:sp>
          <p:nvSpPr>
            <p:cNvPr id="9" name="TextBox 8">
              <a:extLst>
                <a:ext uri="{FF2B5EF4-FFF2-40B4-BE49-F238E27FC236}">
                  <a16:creationId xmlns:a16="http://schemas.microsoft.com/office/drawing/2014/main" xmlns="" id="{6EDF81B5-EDE1-A8ED-FC8D-C0DBA30CCC2D}"/>
                </a:ext>
              </a:extLst>
            </p:cNvPr>
            <p:cNvSpPr txBox="1"/>
            <p:nvPr/>
          </p:nvSpPr>
          <p:spPr>
            <a:xfrm>
              <a:off x="1070437" y="3613976"/>
              <a:ext cx="4431941" cy="964880"/>
            </a:xfrm>
            <a:prstGeom prst="rect">
              <a:avLst/>
            </a:prstGeom>
            <a:noFill/>
          </p:spPr>
          <p:txBody>
            <a:bodyPr wrap="square" rtlCol="0">
              <a:spAutoFit/>
            </a:bodyPr>
            <a:lstStyle/>
            <a:p>
              <a:pPr>
                <a:lnSpc>
                  <a:spcPts val="3600"/>
                </a:lnSpc>
              </a:pPr>
              <a:r>
                <a:rPr lang="en-US" spc="-20" dirty="0">
                  <a:latin typeface="Poppins" pitchFamily="2" charset="77"/>
                  <a:cs typeface="Poppins" pitchFamily="2" charset="77"/>
                </a:rPr>
                <a:t>Share reminders, payment links with customers.</a:t>
              </a:r>
            </a:p>
          </p:txBody>
        </p:sp>
        <p:pic>
          <p:nvPicPr>
            <p:cNvPr id="11" name="Picture 10">
              <a:extLst>
                <a:ext uri="{FF2B5EF4-FFF2-40B4-BE49-F238E27FC236}">
                  <a16:creationId xmlns:a16="http://schemas.microsoft.com/office/drawing/2014/main" xmlns="" id="{4C9D3D87-15AF-BDD0-A267-D374700C0C14}"/>
                </a:ext>
              </a:extLst>
            </p:cNvPr>
            <p:cNvPicPr>
              <a:picLocks noChangeAspect="1"/>
            </p:cNvPicPr>
            <p:nvPr/>
          </p:nvPicPr>
          <p:blipFill>
            <a:blip r:embed="rId3"/>
            <a:stretch>
              <a:fillRect/>
            </a:stretch>
          </p:blipFill>
          <p:spPr>
            <a:xfrm>
              <a:off x="102378" y="3509743"/>
              <a:ext cx="5400000" cy="1465289"/>
            </a:xfrm>
            <a:prstGeom prst="rect">
              <a:avLst/>
            </a:prstGeom>
          </p:spPr>
        </p:pic>
      </p:grpSp>
      <p:grpSp>
        <p:nvGrpSpPr>
          <p:cNvPr id="32" name="Group 31">
            <a:extLst>
              <a:ext uri="{FF2B5EF4-FFF2-40B4-BE49-F238E27FC236}">
                <a16:creationId xmlns:a16="http://schemas.microsoft.com/office/drawing/2014/main" xmlns="" id="{83E8600F-AC8E-0E86-A751-96FC93A93A17}"/>
              </a:ext>
            </a:extLst>
          </p:cNvPr>
          <p:cNvGrpSpPr/>
          <p:nvPr/>
        </p:nvGrpSpPr>
        <p:grpSpPr>
          <a:xfrm>
            <a:off x="6225922" y="1876168"/>
            <a:ext cx="5400000" cy="1465289"/>
            <a:chOff x="102378" y="5223684"/>
            <a:chExt cx="5400000" cy="1465289"/>
          </a:xfrm>
        </p:grpSpPr>
        <p:pic>
          <p:nvPicPr>
            <p:cNvPr id="12" name="Picture 11">
              <a:extLst>
                <a:ext uri="{FF2B5EF4-FFF2-40B4-BE49-F238E27FC236}">
                  <a16:creationId xmlns:a16="http://schemas.microsoft.com/office/drawing/2014/main" xmlns="" id="{B6D95019-9410-1755-2F23-E7F8A21C3056}"/>
                </a:ext>
              </a:extLst>
            </p:cNvPr>
            <p:cNvPicPr>
              <a:picLocks noChangeAspect="1"/>
            </p:cNvPicPr>
            <p:nvPr/>
          </p:nvPicPr>
          <p:blipFill>
            <a:blip r:embed="rId4"/>
            <a:stretch>
              <a:fillRect/>
            </a:stretch>
          </p:blipFill>
          <p:spPr>
            <a:xfrm>
              <a:off x="102378" y="5223684"/>
              <a:ext cx="5400000" cy="1465289"/>
            </a:xfrm>
            <a:prstGeom prst="rect">
              <a:avLst/>
            </a:prstGeom>
          </p:spPr>
        </p:pic>
        <p:sp>
          <p:nvSpPr>
            <p:cNvPr id="13" name="TextBox 12">
              <a:extLst>
                <a:ext uri="{FF2B5EF4-FFF2-40B4-BE49-F238E27FC236}">
                  <a16:creationId xmlns:a16="http://schemas.microsoft.com/office/drawing/2014/main" xmlns="" id="{FADA6FE5-118E-B9CA-3C37-1379BAA26B1E}"/>
                </a:ext>
              </a:extLst>
            </p:cNvPr>
            <p:cNvSpPr txBox="1"/>
            <p:nvPr/>
          </p:nvSpPr>
          <p:spPr>
            <a:xfrm>
              <a:off x="1070437" y="5530939"/>
              <a:ext cx="4274449" cy="503215"/>
            </a:xfrm>
            <a:prstGeom prst="rect">
              <a:avLst/>
            </a:prstGeom>
            <a:noFill/>
          </p:spPr>
          <p:txBody>
            <a:bodyPr wrap="square" rtlCol="0">
              <a:spAutoFit/>
            </a:bodyPr>
            <a:lstStyle/>
            <a:p>
              <a:pPr>
                <a:lnSpc>
                  <a:spcPts val="3600"/>
                </a:lnSpc>
              </a:pPr>
              <a:r>
                <a:rPr lang="en-US" spc="-20" dirty="0">
                  <a:latin typeface="Poppins" pitchFamily="2" charset="77"/>
                  <a:cs typeface="Poppins" pitchFamily="2" charset="77"/>
                </a:rPr>
                <a:t>Mass message support</a:t>
              </a:r>
            </a:p>
          </p:txBody>
        </p:sp>
      </p:grpSp>
      <p:grpSp>
        <p:nvGrpSpPr>
          <p:cNvPr id="31" name="Group 30">
            <a:extLst>
              <a:ext uri="{FF2B5EF4-FFF2-40B4-BE49-F238E27FC236}">
                <a16:creationId xmlns:a16="http://schemas.microsoft.com/office/drawing/2014/main" xmlns="" id="{256B8132-8FEF-7E30-6512-13ABE57A1576}"/>
              </a:ext>
            </a:extLst>
          </p:cNvPr>
          <p:cNvGrpSpPr/>
          <p:nvPr/>
        </p:nvGrpSpPr>
        <p:grpSpPr>
          <a:xfrm>
            <a:off x="6226053" y="3474190"/>
            <a:ext cx="5400000" cy="1465289"/>
            <a:chOff x="6096000" y="1765623"/>
            <a:chExt cx="5400000" cy="1465289"/>
          </a:xfrm>
        </p:grpSpPr>
        <p:pic>
          <p:nvPicPr>
            <p:cNvPr id="14" name="Picture 13">
              <a:extLst>
                <a:ext uri="{FF2B5EF4-FFF2-40B4-BE49-F238E27FC236}">
                  <a16:creationId xmlns:a16="http://schemas.microsoft.com/office/drawing/2014/main" xmlns="" id="{701FD981-A135-2396-4497-732AD463C88E}"/>
                </a:ext>
              </a:extLst>
            </p:cNvPr>
            <p:cNvPicPr>
              <a:picLocks noChangeAspect="1"/>
            </p:cNvPicPr>
            <p:nvPr/>
          </p:nvPicPr>
          <p:blipFill>
            <a:blip r:embed="rId5"/>
            <a:stretch>
              <a:fillRect/>
            </a:stretch>
          </p:blipFill>
          <p:spPr>
            <a:xfrm>
              <a:off x="6096000" y="1765623"/>
              <a:ext cx="5400000" cy="1465289"/>
            </a:xfrm>
            <a:prstGeom prst="rect">
              <a:avLst/>
            </a:prstGeom>
          </p:spPr>
        </p:pic>
        <p:sp>
          <p:nvSpPr>
            <p:cNvPr id="17" name="TextBox 16">
              <a:extLst>
                <a:ext uri="{FF2B5EF4-FFF2-40B4-BE49-F238E27FC236}">
                  <a16:creationId xmlns:a16="http://schemas.microsoft.com/office/drawing/2014/main" xmlns="" id="{7415CF32-8CDB-3D74-1686-49331DAE5CDD}"/>
                </a:ext>
              </a:extLst>
            </p:cNvPr>
            <p:cNvSpPr txBox="1"/>
            <p:nvPr/>
          </p:nvSpPr>
          <p:spPr>
            <a:xfrm>
              <a:off x="7221551" y="1834069"/>
              <a:ext cx="4274449" cy="964880"/>
            </a:xfrm>
            <a:prstGeom prst="rect">
              <a:avLst/>
            </a:prstGeom>
            <a:noFill/>
          </p:spPr>
          <p:txBody>
            <a:bodyPr wrap="square" rtlCol="0">
              <a:spAutoFit/>
            </a:bodyPr>
            <a:lstStyle/>
            <a:p>
              <a:pPr>
                <a:lnSpc>
                  <a:spcPts val="3600"/>
                </a:lnSpc>
              </a:pPr>
              <a:r>
                <a:rPr lang="en-US" spc="-20" dirty="0">
                  <a:latin typeface="Poppins" pitchFamily="2" charset="77"/>
                  <a:cs typeface="Poppins" pitchFamily="2" charset="77"/>
                </a:rPr>
                <a:t>Create Message template and attach to invoice or reports</a:t>
              </a:r>
            </a:p>
          </p:txBody>
        </p:sp>
      </p:grpSp>
      <p:grpSp>
        <p:nvGrpSpPr>
          <p:cNvPr id="30" name="Group 29">
            <a:extLst>
              <a:ext uri="{FF2B5EF4-FFF2-40B4-BE49-F238E27FC236}">
                <a16:creationId xmlns:a16="http://schemas.microsoft.com/office/drawing/2014/main" xmlns="" id="{E972FFD1-8C15-383B-0E9E-F7F366CB55E8}"/>
              </a:ext>
            </a:extLst>
          </p:cNvPr>
          <p:cNvGrpSpPr/>
          <p:nvPr/>
        </p:nvGrpSpPr>
        <p:grpSpPr>
          <a:xfrm>
            <a:off x="2882116" y="5278764"/>
            <a:ext cx="5535142" cy="1466299"/>
            <a:chOff x="6028560" y="3478900"/>
            <a:chExt cx="5535142" cy="1466299"/>
          </a:xfrm>
        </p:grpSpPr>
        <p:sp>
          <p:nvSpPr>
            <p:cNvPr id="25" name="TextBox 24">
              <a:extLst>
                <a:ext uri="{FF2B5EF4-FFF2-40B4-BE49-F238E27FC236}">
                  <a16:creationId xmlns:a16="http://schemas.microsoft.com/office/drawing/2014/main" xmlns="" id="{8F20FD53-F0E8-3D82-1C49-0CC7859FBFE3}"/>
                </a:ext>
              </a:extLst>
            </p:cNvPr>
            <p:cNvSpPr txBox="1"/>
            <p:nvPr/>
          </p:nvSpPr>
          <p:spPr>
            <a:xfrm>
              <a:off x="6934008" y="3554840"/>
              <a:ext cx="4594650" cy="964880"/>
            </a:xfrm>
            <a:prstGeom prst="rect">
              <a:avLst/>
            </a:prstGeom>
            <a:noFill/>
          </p:spPr>
          <p:txBody>
            <a:bodyPr wrap="square" rtlCol="0">
              <a:spAutoFit/>
            </a:bodyPr>
            <a:lstStyle/>
            <a:p>
              <a:pPr>
                <a:lnSpc>
                  <a:spcPts val="3600"/>
                </a:lnSpc>
              </a:pPr>
              <a:r>
                <a:rPr lang="en-US" spc="-20" dirty="0">
                  <a:latin typeface="Poppins" pitchFamily="2" charset="77"/>
                  <a:cs typeface="Poppins" pitchFamily="2" charset="77"/>
                </a:rPr>
                <a:t>Use for sharing Marketing &amp; other communications directly from account </a:t>
              </a:r>
            </a:p>
          </p:txBody>
        </p:sp>
        <p:pic>
          <p:nvPicPr>
            <p:cNvPr id="29" name="Picture 28">
              <a:extLst>
                <a:ext uri="{FF2B5EF4-FFF2-40B4-BE49-F238E27FC236}">
                  <a16:creationId xmlns:a16="http://schemas.microsoft.com/office/drawing/2014/main" xmlns="" id="{91AC3D3A-C8ED-04A9-6059-41AFE11A9682}"/>
                </a:ext>
              </a:extLst>
            </p:cNvPr>
            <p:cNvPicPr>
              <a:picLocks noChangeAspect="1"/>
            </p:cNvPicPr>
            <p:nvPr/>
          </p:nvPicPr>
          <p:blipFill>
            <a:blip r:embed="rId6"/>
            <a:stretch>
              <a:fillRect/>
            </a:stretch>
          </p:blipFill>
          <p:spPr>
            <a:xfrm>
              <a:off x="6028560" y="3478900"/>
              <a:ext cx="5535142" cy="1466299"/>
            </a:xfrm>
            <a:prstGeom prst="rect">
              <a:avLst/>
            </a:prstGeom>
          </p:spPr>
        </p:pic>
      </p:grpSp>
    </p:spTree>
    <p:extLst>
      <p:ext uri="{BB962C8B-B14F-4D97-AF65-F5344CB8AC3E}">
        <p14:creationId xmlns:p14="http://schemas.microsoft.com/office/powerpoint/2010/main" val="2626153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457537-F594-38B2-E67C-CD1198D31C64}"/>
              </a:ext>
            </a:extLst>
          </p:cNvPr>
          <p:cNvSpPr>
            <a:spLocks noGrp="1"/>
          </p:cNvSpPr>
          <p:nvPr>
            <p:ph type="title"/>
          </p:nvPr>
        </p:nvSpPr>
        <p:spPr/>
        <p:txBody>
          <a:bodyPr>
            <a:noAutofit/>
          </a:bodyPr>
          <a:lstStyle/>
          <a:p>
            <a:pPr algn="l" defTabSz="914400"/>
            <a:r>
              <a:rPr lang="en-US" sz="3200" b="0" dirty="0">
                <a:ea typeface="+mj-ea"/>
              </a:rPr>
              <a:t>WhatsApp Integration system flow</a:t>
            </a:r>
            <a:endParaRPr lang="en-IN" sz="3200" b="0" dirty="0">
              <a:ea typeface="+mj-ea"/>
            </a:endParaRPr>
          </a:p>
        </p:txBody>
      </p:sp>
      <p:grpSp>
        <p:nvGrpSpPr>
          <p:cNvPr id="24" name="Group 23">
            <a:extLst>
              <a:ext uri="{FF2B5EF4-FFF2-40B4-BE49-F238E27FC236}">
                <a16:creationId xmlns:a16="http://schemas.microsoft.com/office/drawing/2014/main" xmlns="" id="{B4721065-8E34-1DD8-447A-312A4BC16463}"/>
              </a:ext>
            </a:extLst>
          </p:cNvPr>
          <p:cNvGrpSpPr/>
          <p:nvPr/>
        </p:nvGrpSpPr>
        <p:grpSpPr>
          <a:xfrm>
            <a:off x="119807" y="1629373"/>
            <a:ext cx="4176000" cy="1294405"/>
            <a:chOff x="3176503" y="1719095"/>
            <a:chExt cx="5704114" cy="1294405"/>
          </a:xfrm>
        </p:grpSpPr>
        <p:pic>
          <p:nvPicPr>
            <p:cNvPr id="4" name="Picture 3">
              <a:extLst>
                <a:ext uri="{FF2B5EF4-FFF2-40B4-BE49-F238E27FC236}">
                  <a16:creationId xmlns:a16="http://schemas.microsoft.com/office/drawing/2014/main" xmlns="" id="{462D63EB-FBE0-26B5-C020-BBF8DBFC7B23}"/>
                </a:ext>
              </a:extLst>
            </p:cNvPr>
            <p:cNvPicPr>
              <a:picLocks noChangeAspect="1"/>
            </p:cNvPicPr>
            <p:nvPr/>
          </p:nvPicPr>
          <p:blipFill>
            <a:blip r:embed="rId2"/>
            <a:stretch>
              <a:fillRect/>
            </a:stretch>
          </p:blipFill>
          <p:spPr>
            <a:xfrm>
              <a:off x="3176503" y="1719095"/>
              <a:ext cx="5704114" cy="1294405"/>
            </a:xfrm>
            <a:prstGeom prst="rect">
              <a:avLst/>
            </a:prstGeom>
          </p:spPr>
        </p:pic>
        <p:sp>
          <p:nvSpPr>
            <p:cNvPr id="6" name="TextBox 5">
              <a:extLst>
                <a:ext uri="{FF2B5EF4-FFF2-40B4-BE49-F238E27FC236}">
                  <a16:creationId xmlns:a16="http://schemas.microsoft.com/office/drawing/2014/main" xmlns="" id="{30320C8B-01D5-2140-2163-1429A48F8F74}"/>
                </a:ext>
              </a:extLst>
            </p:cNvPr>
            <p:cNvSpPr txBox="1"/>
            <p:nvPr/>
          </p:nvSpPr>
          <p:spPr>
            <a:xfrm>
              <a:off x="3670560" y="1950798"/>
              <a:ext cx="4716000" cy="830997"/>
            </a:xfrm>
            <a:prstGeom prst="rect">
              <a:avLst/>
            </a:prstGeom>
            <a:noFill/>
          </p:spPr>
          <p:txBody>
            <a:bodyPr wrap="square">
              <a:spAutoFit/>
            </a:bodyPr>
            <a:lstStyle/>
            <a:p>
              <a:pPr algn="ctr"/>
              <a:r>
                <a:rPr lang="en-US" sz="2400" dirty="0">
                  <a:solidFill>
                    <a:schemeClr val="tx2"/>
                  </a:solidFill>
                </a:rPr>
                <a:t>User must have TallyPrime 4.0 with active TSS</a:t>
              </a:r>
            </a:p>
          </p:txBody>
        </p:sp>
      </p:grpSp>
      <p:pic>
        <p:nvPicPr>
          <p:cNvPr id="7" name="Picture 6">
            <a:extLst>
              <a:ext uri="{FF2B5EF4-FFF2-40B4-BE49-F238E27FC236}">
                <a16:creationId xmlns:a16="http://schemas.microsoft.com/office/drawing/2014/main" xmlns="" id="{5904659B-8CAA-FBBA-AD7C-F37D7D4EE0FE}"/>
              </a:ext>
            </a:extLst>
          </p:cNvPr>
          <p:cNvPicPr>
            <a:picLocks noChangeAspect="1"/>
          </p:cNvPicPr>
          <p:nvPr/>
        </p:nvPicPr>
        <p:blipFill>
          <a:blip r:embed="rId3"/>
          <a:stretch>
            <a:fillRect/>
          </a:stretch>
        </p:blipFill>
        <p:spPr>
          <a:xfrm>
            <a:off x="2102289" y="2976828"/>
            <a:ext cx="8425" cy="396000"/>
          </a:xfrm>
          <a:prstGeom prst="rect">
            <a:avLst/>
          </a:prstGeom>
        </p:spPr>
      </p:pic>
      <p:sp>
        <p:nvSpPr>
          <p:cNvPr id="12" name="TextBox 11">
            <a:extLst>
              <a:ext uri="{FF2B5EF4-FFF2-40B4-BE49-F238E27FC236}">
                <a16:creationId xmlns:a16="http://schemas.microsoft.com/office/drawing/2014/main" xmlns="" id="{6B0F9C9B-8265-3DEB-788E-5EA6A5032A3C}"/>
              </a:ext>
            </a:extLst>
          </p:cNvPr>
          <p:cNvSpPr txBox="1"/>
          <p:nvPr/>
        </p:nvSpPr>
        <p:spPr>
          <a:xfrm>
            <a:off x="48251" y="5053297"/>
            <a:ext cx="3320143" cy="1477328"/>
          </a:xfrm>
          <a:prstGeom prst="rect">
            <a:avLst/>
          </a:prstGeom>
          <a:noFill/>
        </p:spPr>
        <p:txBody>
          <a:bodyPr wrap="square" rtlCol="0">
            <a:spAutoFit/>
          </a:bodyPr>
          <a:lstStyle/>
          <a:p>
            <a:pPr algn="ctr"/>
            <a:r>
              <a:rPr lang="en-US" dirty="0"/>
              <a:t>Set-up Interakt account with help of Tally Partner. </a:t>
            </a:r>
          </a:p>
          <a:p>
            <a:pPr algn="ctr"/>
            <a:r>
              <a:rPr lang="en-US" dirty="0"/>
              <a:t>It is Subscription based purchase. User can send request to partner from CC</a:t>
            </a:r>
          </a:p>
        </p:txBody>
      </p:sp>
      <p:grpSp>
        <p:nvGrpSpPr>
          <p:cNvPr id="26" name="Group 25">
            <a:extLst>
              <a:ext uri="{FF2B5EF4-FFF2-40B4-BE49-F238E27FC236}">
                <a16:creationId xmlns:a16="http://schemas.microsoft.com/office/drawing/2014/main" xmlns="" id="{51A59209-7AF6-2869-FDFD-8B2B4FD5A2C3}"/>
              </a:ext>
            </a:extLst>
          </p:cNvPr>
          <p:cNvGrpSpPr/>
          <p:nvPr/>
        </p:nvGrpSpPr>
        <p:grpSpPr>
          <a:xfrm>
            <a:off x="1362238" y="3369131"/>
            <a:ext cx="1496951" cy="1493190"/>
            <a:chOff x="862988" y="3652096"/>
            <a:chExt cx="1496951" cy="1493190"/>
          </a:xfrm>
        </p:grpSpPr>
        <p:pic>
          <p:nvPicPr>
            <p:cNvPr id="10" name="Picture 9">
              <a:extLst>
                <a:ext uri="{FF2B5EF4-FFF2-40B4-BE49-F238E27FC236}">
                  <a16:creationId xmlns:a16="http://schemas.microsoft.com/office/drawing/2014/main" xmlns="" id="{E366257F-6DD1-7870-148D-30FA50722D92}"/>
                </a:ext>
              </a:extLst>
            </p:cNvPr>
            <p:cNvPicPr>
              <a:picLocks noChangeAspect="1"/>
            </p:cNvPicPr>
            <p:nvPr/>
          </p:nvPicPr>
          <p:blipFill>
            <a:blip r:embed="rId4"/>
            <a:stretch>
              <a:fillRect/>
            </a:stretch>
          </p:blipFill>
          <p:spPr>
            <a:xfrm>
              <a:off x="862988" y="3652096"/>
              <a:ext cx="1496951" cy="1493190"/>
            </a:xfrm>
            <a:prstGeom prst="rect">
              <a:avLst/>
            </a:prstGeom>
          </p:spPr>
        </p:pic>
        <p:pic>
          <p:nvPicPr>
            <p:cNvPr id="13" name="Picture 12">
              <a:extLst>
                <a:ext uri="{FF2B5EF4-FFF2-40B4-BE49-F238E27FC236}">
                  <a16:creationId xmlns:a16="http://schemas.microsoft.com/office/drawing/2014/main" xmlns="" id="{8FEAE57D-9581-AB46-9F3A-1A7659B281F2}"/>
                </a:ext>
              </a:extLst>
            </p:cNvPr>
            <p:cNvPicPr>
              <a:picLocks noChangeAspect="1"/>
            </p:cNvPicPr>
            <p:nvPr/>
          </p:nvPicPr>
          <p:blipFill>
            <a:blip r:embed="rId5"/>
            <a:stretch>
              <a:fillRect/>
            </a:stretch>
          </p:blipFill>
          <p:spPr>
            <a:xfrm>
              <a:off x="1289054" y="4071742"/>
              <a:ext cx="644819" cy="644819"/>
            </a:xfrm>
            <a:prstGeom prst="rect">
              <a:avLst/>
            </a:prstGeom>
          </p:spPr>
        </p:pic>
      </p:grpSp>
      <p:grpSp>
        <p:nvGrpSpPr>
          <p:cNvPr id="29" name="Group 28">
            <a:extLst>
              <a:ext uri="{FF2B5EF4-FFF2-40B4-BE49-F238E27FC236}">
                <a16:creationId xmlns:a16="http://schemas.microsoft.com/office/drawing/2014/main" xmlns="" id="{C600A649-F7F9-CB3C-88FB-E26ACBF9CE01}"/>
              </a:ext>
            </a:extLst>
          </p:cNvPr>
          <p:cNvGrpSpPr/>
          <p:nvPr/>
        </p:nvGrpSpPr>
        <p:grpSpPr>
          <a:xfrm>
            <a:off x="4017167" y="3364591"/>
            <a:ext cx="1496951" cy="1493190"/>
            <a:chOff x="4357679" y="3483013"/>
            <a:chExt cx="1496951" cy="1493190"/>
          </a:xfrm>
        </p:grpSpPr>
        <p:pic>
          <p:nvPicPr>
            <p:cNvPr id="14" name="Picture 13">
              <a:extLst>
                <a:ext uri="{FF2B5EF4-FFF2-40B4-BE49-F238E27FC236}">
                  <a16:creationId xmlns:a16="http://schemas.microsoft.com/office/drawing/2014/main" xmlns="" id="{59626369-38FB-85E0-9E8C-E38F7C0D04A6}"/>
                </a:ext>
              </a:extLst>
            </p:cNvPr>
            <p:cNvPicPr>
              <a:picLocks noChangeAspect="1"/>
            </p:cNvPicPr>
            <p:nvPr/>
          </p:nvPicPr>
          <p:blipFill>
            <a:blip r:embed="rId4"/>
            <a:stretch>
              <a:fillRect/>
            </a:stretch>
          </p:blipFill>
          <p:spPr>
            <a:xfrm>
              <a:off x="4357679" y="3483013"/>
              <a:ext cx="1496951" cy="1493190"/>
            </a:xfrm>
            <a:prstGeom prst="rect">
              <a:avLst/>
            </a:prstGeom>
          </p:spPr>
        </p:pic>
        <p:pic>
          <p:nvPicPr>
            <p:cNvPr id="16" name="Graphic 15" descr="Key outline">
              <a:extLst>
                <a:ext uri="{FF2B5EF4-FFF2-40B4-BE49-F238E27FC236}">
                  <a16:creationId xmlns:a16="http://schemas.microsoft.com/office/drawing/2014/main" xmlns="" id="{82F78B89-D619-7BD6-0016-CEB00C28C3B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648954" y="3794189"/>
              <a:ext cx="914400" cy="914400"/>
            </a:xfrm>
            <a:prstGeom prst="rect">
              <a:avLst/>
            </a:prstGeom>
          </p:spPr>
        </p:pic>
      </p:grpSp>
      <p:sp>
        <p:nvSpPr>
          <p:cNvPr id="21" name="TextBox 20">
            <a:extLst>
              <a:ext uri="{FF2B5EF4-FFF2-40B4-BE49-F238E27FC236}">
                <a16:creationId xmlns:a16="http://schemas.microsoft.com/office/drawing/2014/main" xmlns="" id="{5B95C8AC-1863-0960-6F4E-1ADD443906B5}"/>
              </a:ext>
            </a:extLst>
          </p:cNvPr>
          <p:cNvSpPr txBox="1"/>
          <p:nvPr/>
        </p:nvSpPr>
        <p:spPr>
          <a:xfrm>
            <a:off x="3576000" y="5059284"/>
            <a:ext cx="2520000" cy="1200329"/>
          </a:xfrm>
          <a:prstGeom prst="rect">
            <a:avLst/>
          </a:prstGeom>
          <a:noFill/>
        </p:spPr>
        <p:txBody>
          <a:bodyPr wrap="square" rtlCol="0">
            <a:spAutoFit/>
          </a:bodyPr>
          <a:lstStyle/>
          <a:p>
            <a:pPr algn="ctr"/>
            <a:r>
              <a:rPr lang="en-US" dirty="0"/>
              <a:t>Receives the WhatsApp login credentials from Interakt post subscription</a:t>
            </a:r>
          </a:p>
        </p:txBody>
      </p:sp>
      <p:grpSp>
        <p:nvGrpSpPr>
          <p:cNvPr id="33" name="Group 32">
            <a:extLst>
              <a:ext uri="{FF2B5EF4-FFF2-40B4-BE49-F238E27FC236}">
                <a16:creationId xmlns:a16="http://schemas.microsoft.com/office/drawing/2014/main" xmlns="" id="{9750E9AB-A69B-8B4D-FE7B-118A4EB2558C}"/>
              </a:ext>
            </a:extLst>
          </p:cNvPr>
          <p:cNvGrpSpPr/>
          <p:nvPr/>
        </p:nvGrpSpPr>
        <p:grpSpPr>
          <a:xfrm>
            <a:off x="9010156" y="2303076"/>
            <a:ext cx="1496951" cy="1493190"/>
            <a:chOff x="9071308" y="2329996"/>
            <a:chExt cx="1496951" cy="1493190"/>
          </a:xfrm>
        </p:grpSpPr>
        <p:pic>
          <p:nvPicPr>
            <p:cNvPr id="22" name="Picture 21">
              <a:extLst>
                <a:ext uri="{FF2B5EF4-FFF2-40B4-BE49-F238E27FC236}">
                  <a16:creationId xmlns:a16="http://schemas.microsoft.com/office/drawing/2014/main" xmlns="" id="{5C3C4CA6-466D-7371-82C8-FF25E2A58C51}"/>
                </a:ext>
              </a:extLst>
            </p:cNvPr>
            <p:cNvPicPr>
              <a:picLocks noChangeAspect="1"/>
            </p:cNvPicPr>
            <p:nvPr/>
          </p:nvPicPr>
          <p:blipFill>
            <a:blip r:embed="rId4"/>
            <a:stretch>
              <a:fillRect/>
            </a:stretch>
          </p:blipFill>
          <p:spPr>
            <a:xfrm>
              <a:off x="9071308" y="2329996"/>
              <a:ext cx="1496951" cy="1493190"/>
            </a:xfrm>
            <a:prstGeom prst="rect">
              <a:avLst/>
            </a:prstGeom>
          </p:spPr>
        </p:pic>
        <p:sp>
          <p:nvSpPr>
            <p:cNvPr id="23" name="Freeform 178">
              <a:extLst>
                <a:ext uri="{FF2B5EF4-FFF2-40B4-BE49-F238E27FC236}">
                  <a16:creationId xmlns:a16="http://schemas.microsoft.com/office/drawing/2014/main" xmlns="" id="{CE1BC297-1851-B77C-8E10-35052C144A5D}"/>
                </a:ext>
              </a:extLst>
            </p:cNvPr>
            <p:cNvSpPr>
              <a:spLocks noEditPoints="1"/>
            </p:cNvSpPr>
            <p:nvPr/>
          </p:nvSpPr>
          <p:spPr bwMode="auto">
            <a:xfrm>
              <a:off x="9632616" y="2772932"/>
              <a:ext cx="374334" cy="619797"/>
            </a:xfrm>
            <a:custGeom>
              <a:avLst/>
              <a:gdLst>
                <a:gd name="T0" fmla="*/ 48 w 96"/>
                <a:gd name="T1" fmla="*/ 164 h 176"/>
                <a:gd name="T2" fmla="*/ 52 w 96"/>
                <a:gd name="T3" fmla="*/ 160 h 176"/>
                <a:gd name="T4" fmla="*/ 48 w 96"/>
                <a:gd name="T5" fmla="*/ 156 h 176"/>
                <a:gd name="T6" fmla="*/ 44 w 96"/>
                <a:gd name="T7" fmla="*/ 160 h 176"/>
                <a:gd name="T8" fmla="*/ 48 w 96"/>
                <a:gd name="T9" fmla="*/ 164 h 176"/>
                <a:gd name="T10" fmla="*/ 80 w 96"/>
                <a:gd name="T11" fmla="*/ 0 h 176"/>
                <a:gd name="T12" fmla="*/ 16 w 96"/>
                <a:gd name="T13" fmla="*/ 0 h 176"/>
                <a:gd name="T14" fmla="*/ 0 w 96"/>
                <a:gd name="T15" fmla="*/ 16 h 176"/>
                <a:gd name="T16" fmla="*/ 0 w 96"/>
                <a:gd name="T17" fmla="*/ 160 h 176"/>
                <a:gd name="T18" fmla="*/ 16 w 96"/>
                <a:gd name="T19" fmla="*/ 176 h 176"/>
                <a:gd name="T20" fmla="*/ 80 w 96"/>
                <a:gd name="T21" fmla="*/ 176 h 176"/>
                <a:gd name="T22" fmla="*/ 96 w 96"/>
                <a:gd name="T23" fmla="*/ 160 h 176"/>
                <a:gd name="T24" fmla="*/ 96 w 96"/>
                <a:gd name="T25" fmla="*/ 16 h 176"/>
                <a:gd name="T26" fmla="*/ 80 w 96"/>
                <a:gd name="T27" fmla="*/ 0 h 176"/>
                <a:gd name="T28" fmla="*/ 88 w 96"/>
                <a:gd name="T29" fmla="*/ 160 h 176"/>
                <a:gd name="T30" fmla="*/ 80 w 96"/>
                <a:gd name="T31" fmla="*/ 168 h 176"/>
                <a:gd name="T32" fmla="*/ 16 w 96"/>
                <a:gd name="T33" fmla="*/ 168 h 176"/>
                <a:gd name="T34" fmla="*/ 8 w 96"/>
                <a:gd name="T35" fmla="*/ 160 h 176"/>
                <a:gd name="T36" fmla="*/ 8 w 96"/>
                <a:gd name="T37" fmla="*/ 152 h 176"/>
                <a:gd name="T38" fmla="*/ 88 w 96"/>
                <a:gd name="T39" fmla="*/ 152 h 176"/>
                <a:gd name="T40" fmla="*/ 88 w 96"/>
                <a:gd name="T41" fmla="*/ 160 h 176"/>
                <a:gd name="T42" fmla="*/ 88 w 96"/>
                <a:gd name="T43" fmla="*/ 144 h 176"/>
                <a:gd name="T44" fmla="*/ 8 w 96"/>
                <a:gd name="T45" fmla="*/ 144 h 176"/>
                <a:gd name="T46" fmla="*/ 8 w 96"/>
                <a:gd name="T47" fmla="*/ 32 h 176"/>
                <a:gd name="T48" fmla="*/ 88 w 96"/>
                <a:gd name="T49" fmla="*/ 32 h 176"/>
                <a:gd name="T50" fmla="*/ 88 w 96"/>
                <a:gd name="T51" fmla="*/ 144 h 176"/>
                <a:gd name="T52" fmla="*/ 88 w 96"/>
                <a:gd name="T53" fmla="*/ 24 h 176"/>
                <a:gd name="T54" fmla="*/ 8 w 96"/>
                <a:gd name="T55" fmla="*/ 24 h 176"/>
                <a:gd name="T56" fmla="*/ 8 w 96"/>
                <a:gd name="T57" fmla="*/ 16 h 176"/>
                <a:gd name="T58" fmla="*/ 16 w 96"/>
                <a:gd name="T59" fmla="*/ 8 h 176"/>
                <a:gd name="T60" fmla="*/ 80 w 96"/>
                <a:gd name="T61" fmla="*/ 8 h 176"/>
                <a:gd name="T62" fmla="*/ 88 w 96"/>
                <a:gd name="T63" fmla="*/ 16 h 176"/>
                <a:gd name="T64" fmla="*/ 88 w 96"/>
                <a:gd name="T65" fmla="*/ 24 h 176"/>
                <a:gd name="T66" fmla="*/ 52 w 96"/>
                <a:gd name="T67" fmla="*/ 12 h 176"/>
                <a:gd name="T68" fmla="*/ 44 w 96"/>
                <a:gd name="T69" fmla="*/ 12 h 176"/>
                <a:gd name="T70" fmla="*/ 40 w 96"/>
                <a:gd name="T71" fmla="*/ 16 h 176"/>
                <a:gd name="T72" fmla="*/ 44 w 96"/>
                <a:gd name="T73" fmla="*/ 20 h 176"/>
                <a:gd name="T74" fmla="*/ 52 w 96"/>
                <a:gd name="T75" fmla="*/ 20 h 176"/>
                <a:gd name="T76" fmla="*/ 56 w 96"/>
                <a:gd name="T77" fmla="*/ 16 h 176"/>
                <a:gd name="T78" fmla="*/ 52 w 96"/>
                <a:gd name="T79" fmla="*/ 1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176">
                  <a:moveTo>
                    <a:pt x="48" y="164"/>
                  </a:moveTo>
                  <a:cubicBezTo>
                    <a:pt x="50" y="164"/>
                    <a:pt x="52" y="162"/>
                    <a:pt x="52" y="160"/>
                  </a:cubicBezTo>
                  <a:cubicBezTo>
                    <a:pt x="52" y="158"/>
                    <a:pt x="50" y="156"/>
                    <a:pt x="48" y="156"/>
                  </a:cubicBezTo>
                  <a:cubicBezTo>
                    <a:pt x="46" y="156"/>
                    <a:pt x="44" y="158"/>
                    <a:pt x="44" y="160"/>
                  </a:cubicBezTo>
                  <a:cubicBezTo>
                    <a:pt x="44" y="162"/>
                    <a:pt x="46" y="164"/>
                    <a:pt x="48" y="164"/>
                  </a:cubicBezTo>
                  <a:moveTo>
                    <a:pt x="80" y="0"/>
                  </a:moveTo>
                  <a:cubicBezTo>
                    <a:pt x="16" y="0"/>
                    <a:pt x="16" y="0"/>
                    <a:pt x="16" y="0"/>
                  </a:cubicBezTo>
                  <a:cubicBezTo>
                    <a:pt x="7" y="0"/>
                    <a:pt x="0" y="7"/>
                    <a:pt x="0" y="16"/>
                  </a:cubicBezTo>
                  <a:cubicBezTo>
                    <a:pt x="0" y="160"/>
                    <a:pt x="0" y="160"/>
                    <a:pt x="0" y="160"/>
                  </a:cubicBezTo>
                  <a:cubicBezTo>
                    <a:pt x="0" y="169"/>
                    <a:pt x="7" y="176"/>
                    <a:pt x="16" y="176"/>
                  </a:cubicBezTo>
                  <a:cubicBezTo>
                    <a:pt x="80" y="176"/>
                    <a:pt x="80" y="176"/>
                    <a:pt x="80" y="176"/>
                  </a:cubicBezTo>
                  <a:cubicBezTo>
                    <a:pt x="89" y="176"/>
                    <a:pt x="96" y="169"/>
                    <a:pt x="96" y="160"/>
                  </a:cubicBezTo>
                  <a:cubicBezTo>
                    <a:pt x="96" y="16"/>
                    <a:pt x="96" y="16"/>
                    <a:pt x="96" y="16"/>
                  </a:cubicBezTo>
                  <a:cubicBezTo>
                    <a:pt x="96" y="7"/>
                    <a:pt x="89" y="0"/>
                    <a:pt x="80" y="0"/>
                  </a:cubicBezTo>
                  <a:moveTo>
                    <a:pt x="88" y="160"/>
                  </a:moveTo>
                  <a:cubicBezTo>
                    <a:pt x="88" y="164"/>
                    <a:pt x="84" y="168"/>
                    <a:pt x="80" y="168"/>
                  </a:cubicBezTo>
                  <a:cubicBezTo>
                    <a:pt x="16" y="168"/>
                    <a:pt x="16" y="168"/>
                    <a:pt x="16" y="168"/>
                  </a:cubicBezTo>
                  <a:cubicBezTo>
                    <a:pt x="12" y="168"/>
                    <a:pt x="8" y="164"/>
                    <a:pt x="8" y="160"/>
                  </a:cubicBezTo>
                  <a:cubicBezTo>
                    <a:pt x="8" y="152"/>
                    <a:pt x="8" y="152"/>
                    <a:pt x="8" y="152"/>
                  </a:cubicBezTo>
                  <a:cubicBezTo>
                    <a:pt x="88" y="152"/>
                    <a:pt x="88" y="152"/>
                    <a:pt x="88" y="152"/>
                  </a:cubicBezTo>
                  <a:lnTo>
                    <a:pt x="88" y="160"/>
                  </a:lnTo>
                  <a:close/>
                  <a:moveTo>
                    <a:pt x="88" y="144"/>
                  </a:moveTo>
                  <a:cubicBezTo>
                    <a:pt x="8" y="144"/>
                    <a:pt x="8" y="144"/>
                    <a:pt x="8" y="144"/>
                  </a:cubicBezTo>
                  <a:cubicBezTo>
                    <a:pt x="8" y="32"/>
                    <a:pt x="8" y="32"/>
                    <a:pt x="8" y="32"/>
                  </a:cubicBezTo>
                  <a:cubicBezTo>
                    <a:pt x="88" y="32"/>
                    <a:pt x="88" y="32"/>
                    <a:pt x="88" y="32"/>
                  </a:cubicBezTo>
                  <a:lnTo>
                    <a:pt x="88" y="144"/>
                  </a:lnTo>
                  <a:close/>
                  <a:moveTo>
                    <a:pt x="88" y="24"/>
                  </a:moveTo>
                  <a:cubicBezTo>
                    <a:pt x="8" y="24"/>
                    <a:pt x="8" y="24"/>
                    <a:pt x="8" y="24"/>
                  </a:cubicBezTo>
                  <a:cubicBezTo>
                    <a:pt x="8" y="16"/>
                    <a:pt x="8" y="16"/>
                    <a:pt x="8" y="16"/>
                  </a:cubicBezTo>
                  <a:cubicBezTo>
                    <a:pt x="8" y="12"/>
                    <a:pt x="12" y="8"/>
                    <a:pt x="16" y="8"/>
                  </a:cubicBezTo>
                  <a:cubicBezTo>
                    <a:pt x="80" y="8"/>
                    <a:pt x="80" y="8"/>
                    <a:pt x="80" y="8"/>
                  </a:cubicBezTo>
                  <a:cubicBezTo>
                    <a:pt x="84" y="8"/>
                    <a:pt x="88" y="12"/>
                    <a:pt x="88" y="16"/>
                  </a:cubicBezTo>
                  <a:lnTo>
                    <a:pt x="88" y="24"/>
                  </a:lnTo>
                  <a:close/>
                  <a:moveTo>
                    <a:pt x="52" y="12"/>
                  </a:moveTo>
                  <a:cubicBezTo>
                    <a:pt x="44" y="12"/>
                    <a:pt x="44" y="12"/>
                    <a:pt x="44" y="12"/>
                  </a:cubicBezTo>
                  <a:cubicBezTo>
                    <a:pt x="42" y="12"/>
                    <a:pt x="40" y="14"/>
                    <a:pt x="40" y="16"/>
                  </a:cubicBezTo>
                  <a:cubicBezTo>
                    <a:pt x="40" y="18"/>
                    <a:pt x="42" y="20"/>
                    <a:pt x="44" y="20"/>
                  </a:cubicBezTo>
                  <a:cubicBezTo>
                    <a:pt x="52" y="20"/>
                    <a:pt x="52" y="20"/>
                    <a:pt x="52" y="20"/>
                  </a:cubicBezTo>
                  <a:cubicBezTo>
                    <a:pt x="54" y="20"/>
                    <a:pt x="56" y="18"/>
                    <a:pt x="56" y="16"/>
                  </a:cubicBezTo>
                  <a:cubicBezTo>
                    <a:pt x="56" y="14"/>
                    <a:pt x="54" y="12"/>
                    <a:pt x="52" y="12"/>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35" name="Straight Connector 34">
            <a:extLst>
              <a:ext uri="{FF2B5EF4-FFF2-40B4-BE49-F238E27FC236}">
                <a16:creationId xmlns:a16="http://schemas.microsoft.com/office/drawing/2014/main" xmlns="" id="{B6523851-8BED-F783-CEDF-F97FC7B6DBF5}"/>
              </a:ext>
            </a:extLst>
          </p:cNvPr>
          <p:cNvCxnSpPr>
            <a:cxnSpLocks/>
          </p:cNvCxnSpPr>
          <p:nvPr/>
        </p:nvCxnSpPr>
        <p:spPr>
          <a:xfrm>
            <a:off x="4753835" y="3049671"/>
            <a:ext cx="1507635" cy="0"/>
          </a:xfrm>
          <a:prstGeom prst="line">
            <a:avLst/>
          </a:prstGeom>
          <a:ln w="9525">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C3442722-EAA3-1939-F715-936128D4B389}"/>
              </a:ext>
            </a:extLst>
          </p:cNvPr>
          <p:cNvCxnSpPr>
            <a:cxnSpLocks/>
            <a:stCxn id="22" idx="3"/>
          </p:cNvCxnSpPr>
          <p:nvPr/>
        </p:nvCxnSpPr>
        <p:spPr>
          <a:xfrm>
            <a:off x="10507107" y="3049671"/>
            <a:ext cx="1331265" cy="0"/>
          </a:xfrm>
          <a:prstGeom prst="line">
            <a:avLst/>
          </a:prstGeom>
          <a:ln w="9525">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FA01AF98-4F3F-6E62-7991-8C0D8D0D6200}"/>
              </a:ext>
            </a:extLst>
          </p:cNvPr>
          <p:cNvCxnSpPr>
            <a:cxnSpLocks/>
          </p:cNvCxnSpPr>
          <p:nvPr/>
        </p:nvCxnSpPr>
        <p:spPr>
          <a:xfrm flipH="1">
            <a:off x="11838372" y="3042182"/>
            <a:ext cx="18026" cy="2453392"/>
          </a:xfrm>
          <a:prstGeom prst="line">
            <a:avLst/>
          </a:prstGeom>
          <a:ln w="9525">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xmlns="" id="{DD3681CC-8176-C827-6D8B-ED89C1D6C399}"/>
              </a:ext>
            </a:extLst>
          </p:cNvPr>
          <p:cNvSpPr txBox="1"/>
          <p:nvPr/>
        </p:nvSpPr>
        <p:spPr>
          <a:xfrm>
            <a:off x="9597190" y="3587783"/>
            <a:ext cx="2465143" cy="923330"/>
          </a:xfrm>
          <a:prstGeom prst="rect">
            <a:avLst/>
          </a:prstGeom>
          <a:noFill/>
        </p:spPr>
        <p:txBody>
          <a:bodyPr wrap="square" rtlCol="0">
            <a:spAutoFit/>
          </a:bodyPr>
          <a:lstStyle/>
          <a:p>
            <a:pPr algn="ctr"/>
            <a:r>
              <a:rPr lang="en-US" dirty="0"/>
              <a:t>Add registered WhatsApp number in TallyPrime</a:t>
            </a:r>
          </a:p>
        </p:txBody>
      </p:sp>
      <p:cxnSp>
        <p:nvCxnSpPr>
          <p:cNvPr id="41" name="Straight Connector 40">
            <a:extLst>
              <a:ext uri="{FF2B5EF4-FFF2-40B4-BE49-F238E27FC236}">
                <a16:creationId xmlns:a16="http://schemas.microsoft.com/office/drawing/2014/main" xmlns="" id="{2E048576-F286-DC96-6B83-23619CF0CC1C}"/>
              </a:ext>
            </a:extLst>
          </p:cNvPr>
          <p:cNvCxnSpPr>
            <a:cxnSpLocks/>
          </p:cNvCxnSpPr>
          <p:nvPr/>
        </p:nvCxnSpPr>
        <p:spPr>
          <a:xfrm>
            <a:off x="9557003" y="5495574"/>
            <a:ext cx="2299395" cy="0"/>
          </a:xfrm>
          <a:prstGeom prst="line">
            <a:avLst/>
          </a:prstGeom>
          <a:ln w="9525">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xmlns="" id="{85327295-D93F-A286-4D57-E55DA966710E}"/>
              </a:ext>
            </a:extLst>
          </p:cNvPr>
          <p:cNvPicPr>
            <a:picLocks noChangeAspect="1"/>
          </p:cNvPicPr>
          <p:nvPr/>
        </p:nvPicPr>
        <p:blipFill>
          <a:blip r:embed="rId8"/>
          <a:stretch>
            <a:fillRect/>
          </a:stretch>
        </p:blipFill>
        <p:spPr>
          <a:xfrm>
            <a:off x="7757003" y="4595574"/>
            <a:ext cx="1800000" cy="1800000"/>
          </a:xfrm>
          <a:prstGeom prst="rect">
            <a:avLst/>
          </a:prstGeom>
        </p:spPr>
      </p:pic>
      <p:grpSp>
        <p:nvGrpSpPr>
          <p:cNvPr id="51" name="Group 50">
            <a:extLst>
              <a:ext uri="{FF2B5EF4-FFF2-40B4-BE49-F238E27FC236}">
                <a16:creationId xmlns:a16="http://schemas.microsoft.com/office/drawing/2014/main" xmlns="" id="{0FC92C0B-C8B1-34AD-004A-E62194185500}"/>
              </a:ext>
            </a:extLst>
          </p:cNvPr>
          <p:cNvGrpSpPr/>
          <p:nvPr/>
        </p:nvGrpSpPr>
        <p:grpSpPr>
          <a:xfrm>
            <a:off x="8314793" y="5177233"/>
            <a:ext cx="684421" cy="636681"/>
            <a:chOff x="2082388" y="1650730"/>
            <a:chExt cx="301790" cy="303884"/>
          </a:xfrm>
          <a:solidFill>
            <a:schemeClr val="tx2"/>
          </a:solidFill>
        </p:grpSpPr>
        <p:sp>
          <p:nvSpPr>
            <p:cNvPr id="52" name="Freeform 281">
              <a:extLst>
                <a:ext uri="{FF2B5EF4-FFF2-40B4-BE49-F238E27FC236}">
                  <a16:creationId xmlns:a16="http://schemas.microsoft.com/office/drawing/2014/main" xmlns="" id="{78FCF1CC-E12A-3971-4D84-F43EADA28BDC}"/>
                </a:ext>
              </a:extLst>
            </p:cNvPr>
            <p:cNvSpPr>
              <a:spLocks noEditPoints="1"/>
            </p:cNvSpPr>
            <p:nvPr/>
          </p:nvSpPr>
          <p:spPr bwMode="auto">
            <a:xfrm>
              <a:off x="2082388" y="1661209"/>
              <a:ext cx="203288" cy="282927"/>
            </a:xfrm>
            <a:custGeom>
              <a:avLst/>
              <a:gdLst>
                <a:gd name="T0" fmla="*/ 97 w 97"/>
                <a:gd name="T1" fmla="*/ 28 h 135"/>
                <a:gd name="T2" fmla="*/ 68 w 97"/>
                <a:gd name="T3" fmla="*/ 0 h 135"/>
                <a:gd name="T4" fmla="*/ 0 w 97"/>
                <a:gd name="T5" fmla="*/ 0 h 135"/>
                <a:gd name="T6" fmla="*/ 0 w 97"/>
                <a:gd name="T7" fmla="*/ 135 h 135"/>
                <a:gd name="T8" fmla="*/ 97 w 97"/>
                <a:gd name="T9" fmla="*/ 135 h 135"/>
                <a:gd name="T10" fmla="*/ 97 w 97"/>
                <a:gd name="T11" fmla="*/ 28 h 135"/>
                <a:gd name="T12" fmla="*/ 69 w 97"/>
                <a:gd name="T13" fmla="*/ 8 h 135"/>
                <a:gd name="T14" fmla="*/ 89 w 97"/>
                <a:gd name="T15" fmla="*/ 27 h 135"/>
                <a:gd name="T16" fmla="*/ 69 w 97"/>
                <a:gd name="T17" fmla="*/ 27 h 135"/>
                <a:gd name="T18" fmla="*/ 69 w 97"/>
                <a:gd name="T19" fmla="*/ 8 h 135"/>
                <a:gd name="T20" fmla="*/ 4 w 97"/>
                <a:gd name="T21" fmla="*/ 130 h 135"/>
                <a:gd name="T22" fmla="*/ 4 w 97"/>
                <a:gd name="T23" fmla="*/ 4 h 135"/>
                <a:gd name="T24" fmla="*/ 65 w 97"/>
                <a:gd name="T25" fmla="*/ 4 h 135"/>
                <a:gd name="T26" fmla="*/ 65 w 97"/>
                <a:gd name="T27" fmla="*/ 31 h 135"/>
                <a:gd name="T28" fmla="*/ 92 w 97"/>
                <a:gd name="T29" fmla="*/ 31 h 135"/>
                <a:gd name="T30" fmla="*/ 92 w 97"/>
                <a:gd name="T31" fmla="*/ 130 h 135"/>
                <a:gd name="T32" fmla="*/ 4 w 97"/>
                <a:gd name="T33" fmla="*/ 1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 h="135">
                  <a:moveTo>
                    <a:pt x="97" y="28"/>
                  </a:moveTo>
                  <a:lnTo>
                    <a:pt x="68" y="0"/>
                  </a:lnTo>
                  <a:lnTo>
                    <a:pt x="0" y="0"/>
                  </a:lnTo>
                  <a:lnTo>
                    <a:pt x="0" y="135"/>
                  </a:lnTo>
                  <a:lnTo>
                    <a:pt x="97" y="135"/>
                  </a:lnTo>
                  <a:lnTo>
                    <a:pt x="97" y="28"/>
                  </a:lnTo>
                  <a:close/>
                  <a:moveTo>
                    <a:pt x="69" y="8"/>
                  </a:moveTo>
                  <a:lnTo>
                    <a:pt x="89" y="27"/>
                  </a:lnTo>
                  <a:lnTo>
                    <a:pt x="69" y="27"/>
                  </a:lnTo>
                  <a:lnTo>
                    <a:pt x="69" y="8"/>
                  </a:lnTo>
                  <a:close/>
                  <a:moveTo>
                    <a:pt x="4" y="130"/>
                  </a:moveTo>
                  <a:lnTo>
                    <a:pt x="4" y="4"/>
                  </a:lnTo>
                  <a:lnTo>
                    <a:pt x="65" y="4"/>
                  </a:lnTo>
                  <a:lnTo>
                    <a:pt x="65" y="31"/>
                  </a:lnTo>
                  <a:lnTo>
                    <a:pt x="92" y="31"/>
                  </a:lnTo>
                  <a:lnTo>
                    <a:pt x="92" y="130"/>
                  </a:lnTo>
                  <a:lnTo>
                    <a:pt x="4"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3" name="Freeform 282">
              <a:extLst>
                <a:ext uri="{FF2B5EF4-FFF2-40B4-BE49-F238E27FC236}">
                  <a16:creationId xmlns:a16="http://schemas.microsoft.com/office/drawing/2014/main" xmlns="" id="{B5E0D8FE-2FB9-0CF6-7FE5-20AB72BC2A04}"/>
                </a:ext>
              </a:extLst>
            </p:cNvPr>
            <p:cNvSpPr>
              <a:spLocks noEditPoints="1"/>
            </p:cNvSpPr>
            <p:nvPr/>
          </p:nvSpPr>
          <p:spPr bwMode="auto">
            <a:xfrm>
              <a:off x="2335975" y="1650730"/>
              <a:ext cx="48203" cy="303884"/>
            </a:xfrm>
            <a:custGeom>
              <a:avLst/>
              <a:gdLst>
                <a:gd name="T0" fmla="*/ 23 w 23"/>
                <a:gd name="T1" fmla="*/ 0 h 145"/>
                <a:gd name="T2" fmla="*/ 0 w 23"/>
                <a:gd name="T3" fmla="*/ 0 h 145"/>
                <a:gd name="T4" fmla="*/ 0 w 23"/>
                <a:gd name="T5" fmla="*/ 122 h 145"/>
                <a:gd name="T6" fmla="*/ 12 w 23"/>
                <a:gd name="T7" fmla="*/ 145 h 145"/>
                <a:gd name="T8" fmla="*/ 23 w 23"/>
                <a:gd name="T9" fmla="*/ 122 h 145"/>
                <a:gd name="T10" fmla="*/ 23 w 23"/>
                <a:gd name="T11" fmla="*/ 0 h 145"/>
                <a:gd name="T12" fmla="*/ 18 w 23"/>
                <a:gd name="T13" fmla="*/ 5 h 145"/>
                <a:gd name="T14" fmla="*/ 18 w 23"/>
                <a:gd name="T15" fmla="*/ 23 h 145"/>
                <a:gd name="T16" fmla="*/ 5 w 23"/>
                <a:gd name="T17" fmla="*/ 23 h 145"/>
                <a:gd name="T18" fmla="*/ 5 w 23"/>
                <a:gd name="T19" fmla="*/ 5 h 145"/>
                <a:gd name="T20" fmla="*/ 18 w 23"/>
                <a:gd name="T21" fmla="*/ 5 h 145"/>
                <a:gd name="T22" fmla="*/ 12 w 23"/>
                <a:gd name="T23" fmla="*/ 135 h 145"/>
                <a:gd name="T24" fmla="*/ 5 w 23"/>
                <a:gd name="T25" fmla="*/ 121 h 145"/>
                <a:gd name="T26" fmla="*/ 5 w 23"/>
                <a:gd name="T27" fmla="*/ 27 h 145"/>
                <a:gd name="T28" fmla="*/ 18 w 23"/>
                <a:gd name="T29" fmla="*/ 27 h 145"/>
                <a:gd name="T30" fmla="*/ 18 w 23"/>
                <a:gd name="T31" fmla="*/ 121 h 145"/>
                <a:gd name="T32" fmla="*/ 12 w 23"/>
                <a:gd name="T33" fmla="*/ 13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45">
                  <a:moveTo>
                    <a:pt x="23" y="0"/>
                  </a:moveTo>
                  <a:lnTo>
                    <a:pt x="0" y="0"/>
                  </a:lnTo>
                  <a:lnTo>
                    <a:pt x="0" y="122"/>
                  </a:lnTo>
                  <a:lnTo>
                    <a:pt x="12" y="145"/>
                  </a:lnTo>
                  <a:lnTo>
                    <a:pt x="23" y="122"/>
                  </a:lnTo>
                  <a:lnTo>
                    <a:pt x="23" y="0"/>
                  </a:lnTo>
                  <a:close/>
                  <a:moveTo>
                    <a:pt x="18" y="5"/>
                  </a:moveTo>
                  <a:lnTo>
                    <a:pt x="18" y="23"/>
                  </a:lnTo>
                  <a:lnTo>
                    <a:pt x="5" y="23"/>
                  </a:lnTo>
                  <a:lnTo>
                    <a:pt x="5" y="5"/>
                  </a:lnTo>
                  <a:lnTo>
                    <a:pt x="18" y="5"/>
                  </a:lnTo>
                  <a:close/>
                  <a:moveTo>
                    <a:pt x="12" y="135"/>
                  </a:moveTo>
                  <a:lnTo>
                    <a:pt x="5" y="121"/>
                  </a:lnTo>
                  <a:lnTo>
                    <a:pt x="5" y="27"/>
                  </a:lnTo>
                  <a:lnTo>
                    <a:pt x="18" y="27"/>
                  </a:lnTo>
                  <a:lnTo>
                    <a:pt x="18" y="121"/>
                  </a:lnTo>
                  <a:lnTo>
                    <a:pt x="12"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4" name="Rectangle 283">
              <a:extLst>
                <a:ext uri="{FF2B5EF4-FFF2-40B4-BE49-F238E27FC236}">
                  <a16:creationId xmlns:a16="http://schemas.microsoft.com/office/drawing/2014/main" xmlns="" id="{423C6ED3-2041-9F4E-A68D-655C953A29F8}"/>
                </a:ext>
              </a:extLst>
            </p:cNvPr>
            <p:cNvSpPr>
              <a:spLocks noChangeArrowheads="1"/>
            </p:cNvSpPr>
            <p:nvPr/>
          </p:nvSpPr>
          <p:spPr bwMode="auto">
            <a:xfrm>
              <a:off x="2120112" y="1707315"/>
              <a:ext cx="56586" cy="1047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5" name="Rectangle 284">
              <a:extLst>
                <a:ext uri="{FF2B5EF4-FFF2-40B4-BE49-F238E27FC236}">
                  <a16:creationId xmlns:a16="http://schemas.microsoft.com/office/drawing/2014/main" xmlns="" id="{EB9C193F-72CB-2E54-862C-E885514C2DD1}"/>
                </a:ext>
              </a:extLst>
            </p:cNvPr>
            <p:cNvSpPr>
              <a:spLocks noChangeArrowheads="1"/>
            </p:cNvSpPr>
            <p:nvPr/>
          </p:nvSpPr>
          <p:spPr bwMode="auto">
            <a:xfrm>
              <a:off x="2120112" y="1755518"/>
              <a:ext cx="127841" cy="83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6" name="Rectangle 285">
              <a:extLst>
                <a:ext uri="{FF2B5EF4-FFF2-40B4-BE49-F238E27FC236}">
                  <a16:creationId xmlns:a16="http://schemas.microsoft.com/office/drawing/2014/main" xmlns="" id="{4AD454FA-1068-3577-874B-70F63448A07F}"/>
                </a:ext>
              </a:extLst>
            </p:cNvPr>
            <p:cNvSpPr>
              <a:spLocks noChangeArrowheads="1"/>
            </p:cNvSpPr>
            <p:nvPr/>
          </p:nvSpPr>
          <p:spPr bwMode="auto">
            <a:xfrm>
              <a:off x="2120112" y="1793241"/>
              <a:ext cx="127841" cy="83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7" name="Rectangle 286">
              <a:extLst>
                <a:ext uri="{FF2B5EF4-FFF2-40B4-BE49-F238E27FC236}">
                  <a16:creationId xmlns:a16="http://schemas.microsoft.com/office/drawing/2014/main" xmlns="" id="{F2D7CE52-960E-E3FB-F4B1-448953FEC69D}"/>
                </a:ext>
              </a:extLst>
            </p:cNvPr>
            <p:cNvSpPr>
              <a:spLocks noChangeArrowheads="1"/>
            </p:cNvSpPr>
            <p:nvPr/>
          </p:nvSpPr>
          <p:spPr bwMode="auto">
            <a:xfrm>
              <a:off x="2120112" y="1830965"/>
              <a:ext cx="127841" cy="83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uk-UA"/>
            </a:p>
          </p:txBody>
        </p:sp>
        <p:sp>
          <p:nvSpPr>
            <p:cNvPr id="58" name="Rectangle 287">
              <a:extLst>
                <a:ext uri="{FF2B5EF4-FFF2-40B4-BE49-F238E27FC236}">
                  <a16:creationId xmlns:a16="http://schemas.microsoft.com/office/drawing/2014/main" xmlns="" id="{624BA77B-93B1-4B36-0159-73F9BA344179}"/>
                </a:ext>
              </a:extLst>
            </p:cNvPr>
            <p:cNvSpPr>
              <a:spLocks noChangeArrowheads="1"/>
            </p:cNvSpPr>
            <p:nvPr/>
          </p:nvSpPr>
          <p:spPr bwMode="auto">
            <a:xfrm>
              <a:off x="2120112" y="1868688"/>
              <a:ext cx="127841" cy="83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uk-UA"/>
            </a:p>
          </p:txBody>
        </p:sp>
      </p:grpSp>
      <p:sp>
        <p:nvSpPr>
          <p:cNvPr id="60" name="TextBox 59">
            <a:extLst>
              <a:ext uri="{FF2B5EF4-FFF2-40B4-BE49-F238E27FC236}">
                <a16:creationId xmlns:a16="http://schemas.microsoft.com/office/drawing/2014/main" xmlns="" id="{F7577B3A-A2CA-D7D7-4F3D-D330D159AF16}"/>
              </a:ext>
            </a:extLst>
          </p:cNvPr>
          <p:cNvSpPr txBox="1"/>
          <p:nvPr/>
        </p:nvSpPr>
        <p:spPr>
          <a:xfrm>
            <a:off x="9435369" y="5130653"/>
            <a:ext cx="2421029" cy="707886"/>
          </a:xfrm>
          <a:prstGeom prst="rect">
            <a:avLst/>
          </a:prstGeom>
          <a:noFill/>
        </p:spPr>
        <p:txBody>
          <a:bodyPr wrap="square">
            <a:spAutoFit/>
          </a:bodyPr>
          <a:lstStyle/>
          <a:p>
            <a:pPr lvl="0" algn="ctr"/>
            <a:r>
              <a:rPr lang="en-US" sz="2000" b="1" dirty="0">
                <a:solidFill>
                  <a:srgbClr val="00CC99"/>
                </a:solidFill>
              </a:rPr>
              <a:t>Ready to share invoices &amp; reports</a:t>
            </a:r>
            <a:endParaRPr lang="en-IN" sz="2000" b="1" dirty="0">
              <a:solidFill>
                <a:srgbClr val="00CC99"/>
              </a:solidFill>
            </a:endParaRPr>
          </a:p>
        </p:txBody>
      </p:sp>
      <p:pic>
        <p:nvPicPr>
          <p:cNvPr id="11" name="Picture 10">
            <a:extLst>
              <a:ext uri="{FF2B5EF4-FFF2-40B4-BE49-F238E27FC236}">
                <a16:creationId xmlns:a16="http://schemas.microsoft.com/office/drawing/2014/main" xmlns="" id="{8C2A8B4E-AE26-9B85-06AE-13C3A0B16027}"/>
              </a:ext>
            </a:extLst>
          </p:cNvPr>
          <p:cNvPicPr>
            <a:picLocks noChangeAspect="1"/>
          </p:cNvPicPr>
          <p:nvPr/>
        </p:nvPicPr>
        <p:blipFill>
          <a:blip r:embed="rId3"/>
          <a:stretch>
            <a:fillRect/>
          </a:stretch>
        </p:blipFill>
        <p:spPr>
          <a:xfrm>
            <a:off x="4753835" y="3047227"/>
            <a:ext cx="6893" cy="324000"/>
          </a:xfrm>
          <a:prstGeom prst="rect">
            <a:avLst/>
          </a:prstGeom>
        </p:spPr>
      </p:pic>
      <p:cxnSp>
        <p:nvCxnSpPr>
          <p:cNvPr id="17" name="Straight Connector 16">
            <a:extLst>
              <a:ext uri="{FF2B5EF4-FFF2-40B4-BE49-F238E27FC236}">
                <a16:creationId xmlns:a16="http://schemas.microsoft.com/office/drawing/2014/main" xmlns="" id="{A7F2A1E4-1F2E-2FCA-64DA-E6BF371E09D4}"/>
              </a:ext>
            </a:extLst>
          </p:cNvPr>
          <p:cNvCxnSpPr>
            <a:cxnSpLocks/>
          </p:cNvCxnSpPr>
          <p:nvPr/>
        </p:nvCxnSpPr>
        <p:spPr>
          <a:xfrm>
            <a:off x="2859189" y="4166259"/>
            <a:ext cx="1152000" cy="0"/>
          </a:xfrm>
          <a:prstGeom prst="line">
            <a:avLst/>
          </a:prstGeom>
          <a:ln w="9525">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xmlns="" id="{7751F3FB-458A-EB0B-1440-14A85D60156B}"/>
              </a:ext>
            </a:extLst>
          </p:cNvPr>
          <p:cNvPicPr>
            <a:picLocks noChangeAspect="1"/>
          </p:cNvPicPr>
          <p:nvPr/>
        </p:nvPicPr>
        <p:blipFill>
          <a:blip r:embed="rId4"/>
          <a:stretch>
            <a:fillRect/>
          </a:stretch>
        </p:blipFill>
        <p:spPr>
          <a:xfrm>
            <a:off x="6293621" y="2303076"/>
            <a:ext cx="1496951" cy="1493190"/>
          </a:xfrm>
          <a:prstGeom prst="rect">
            <a:avLst/>
          </a:prstGeom>
        </p:spPr>
      </p:pic>
      <p:pic>
        <p:nvPicPr>
          <p:cNvPr id="25" name="Picture 24">
            <a:extLst>
              <a:ext uri="{FF2B5EF4-FFF2-40B4-BE49-F238E27FC236}">
                <a16:creationId xmlns:a16="http://schemas.microsoft.com/office/drawing/2014/main" xmlns="" id="{D38A670E-1718-1829-1F32-5285A1E98566}"/>
              </a:ext>
            </a:extLst>
          </p:cNvPr>
          <p:cNvPicPr>
            <a:picLocks noChangeAspect="1"/>
          </p:cNvPicPr>
          <p:nvPr/>
        </p:nvPicPr>
        <p:blipFill>
          <a:blip r:embed="rId9">
            <a:alphaModFix amt="31000"/>
          </a:blip>
          <a:stretch>
            <a:fillRect/>
          </a:stretch>
        </p:blipFill>
        <p:spPr>
          <a:xfrm>
            <a:off x="6647489" y="2821831"/>
            <a:ext cx="786968" cy="440702"/>
          </a:xfrm>
          <a:prstGeom prst="rect">
            <a:avLst/>
          </a:prstGeom>
        </p:spPr>
      </p:pic>
      <p:sp>
        <p:nvSpPr>
          <p:cNvPr id="27" name="TextBox 26">
            <a:extLst>
              <a:ext uri="{FF2B5EF4-FFF2-40B4-BE49-F238E27FC236}">
                <a16:creationId xmlns:a16="http://schemas.microsoft.com/office/drawing/2014/main" xmlns="" id="{5310FC31-8F39-2338-5159-4DB038716AB5}"/>
              </a:ext>
            </a:extLst>
          </p:cNvPr>
          <p:cNvSpPr txBox="1"/>
          <p:nvPr/>
        </p:nvSpPr>
        <p:spPr>
          <a:xfrm>
            <a:off x="5913316" y="3736300"/>
            <a:ext cx="2520000" cy="923330"/>
          </a:xfrm>
          <a:prstGeom prst="rect">
            <a:avLst/>
          </a:prstGeom>
          <a:noFill/>
        </p:spPr>
        <p:txBody>
          <a:bodyPr wrap="square" rtlCol="0">
            <a:spAutoFit/>
          </a:bodyPr>
          <a:lstStyle/>
          <a:p>
            <a:pPr algn="ctr"/>
            <a:r>
              <a:rPr lang="en-US" dirty="0"/>
              <a:t>Register on Facebook Business Manager account</a:t>
            </a:r>
          </a:p>
        </p:txBody>
      </p:sp>
      <p:cxnSp>
        <p:nvCxnSpPr>
          <p:cNvPr id="28" name="Straight Connector 27">
            <a:extLst>
              <a:ext uri="{FF2B5EF4-FFF2-40B4-BE49-F238E27FC236}">
                <a16:creationId xmlns:a16="http://schemas.microsoft.com/office/drawing/2014/main" xmlns="" id="{A31E8ECC-34BF-7B24-41B7-6D4D3F550837}"/>
              </a:ext>
            </a:extLst>
          </p:cNvPr>
          <p:cNvCxnSpPr>
            <a:cxnSpLocks/>
          </p:cNvCxnSpPr>
          <p:nvPr/>
        </p:nvCxnSpPr>
        <p:spPr>
          <a:xfrm>
            <a:off x="7800007" y="3063731"/>
            <a:ext cx="1188000" cy="0"/>
          </a:xfrm>
          <a:prstGeom prst="line">
            <a:avLst/>
          </a:prstGeom>
          <a:ln w="9525">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16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457537-F594-38B2-E67C-CD1198D31C64}"/>
              </a:ext>
            </a:extLst>
          </p:cNvPr>
          <p:cNvSpPr>
            <a:spLocks noGrp="1"/>
          </p:cNvSpPr>
          <p:nvPr>
            <p:ph type="title"/>
          </p:nvPr>
        </p:nvSpPr>
        <p:spPr/>
        <p:txBody>
          <a:bodyPr>
            <a:noAutofit/>
          </a:bodyPr>
          <a:lstStyle/>
          <a:p>
            <a:pPr algn="l" defTabSz="914400"/>
            <a:r>
              <a:rPr lang="en-US" sz="3200" b="0" dirty="0">
                <a:ea typeface="+mj-ea"/>
              </a:rPr>
              <a:t>WhatsApp Integration system flow</a:t>
            </a:r>
            <a:endParaRPr lang="en-IN" sz="3200" b="0" dirty="0">
              <a:ea typeface="+mj-ea"/>
            </a:endParaRPr>
          </a:p>
        </p:txBody>
      </p:sp>
      <p:pic>
        <p:nvPicPr>
          <p:cNvPr id="31" name="Picture 30">
            <a:extLst>
              <a:ext uri="{FF2B5EF4-FFF2-40B4-BE49-F238E27FC236}">
                <a16:creationId xmlns:a16="http://schemas.microsoft.com/office/drawing/2014/main" xmlns="" id="{66F8E9DA-078A-3D13-4C4A-375731DDCAE0}"/>
              </a:ext>
            </a:extLst>
          </p:cNvPr>
          <p:cNvPicPr>
            <a:picLocks noChangeAspect="1"/>
          </p:cNvPicPr>
          <p:nvPr/>
        </p:nvPicPr>
        <p:blipFill>
          <a:blip r:embed="rId2"/>
          <a:stretch>
            <a:fillRect/>
          </a:stretch>
        </p:blipFill>
        <p:spPr>
          <a:xfrm>
            <a:off x="1253155" y="1744250"/>
            <a:ext cx="5400000" cy="939690"/>
          </a:xfrm>
          <a:prstGeom prst="rect">
            <a:avLst/>
          </a:prstGeom>
        </p:spPr>
      </p:pic>
      <p:sp>
        <p:nvSpPr>
          <p:cNvPr id="38" name="TextBox 37">
            <a:extLst>
              <a:ext uri="{FF2B5EF4-FFF2-40B4-BE49-F238E27FC236}">
                <a16:creationId xmlns:a16="http://schemas.microsoft.com/office/drawing/2014/main" xmlns="" id="{BF80F3C0-515B-4750-2CA0-6D86B4C65ECB}"/>
              </a:ext>
            </a:extLst>
          </p:cNvPr>
          <p:cNvSpPr txBox="1"/>
          <p:nvPr/>
        </p:nvSpPr>
        <p:spPr>
          <a:xfrm>
            <a:off x="2163536" y="1860152"/>
            <a:ext cx="4380762" cy="707886"/>
          </a:xfrm>
          <a:prstGeom prst="rect">
            <a:avLst/>
          </a:prstGeom>
          <a:noFill/>
        </p:spPr>
        <p:txBody>
          <a:bodyPr wrap="square">
            <a:spAutoFit/>
          </a:bodyPr>
          <a:lstStyle/>
          <a:p>
            <a:r>
              <a:rPr lang="en-US" sz="2000" dirty="0"/>
              <a:t>Tally has partnered with Interakt to facilitate WhatsApp messaging</a:t>
            </a:r>
          </a:p>
        </p:txBody>
      </p:sp>
      <p:pic>
        <p:nvPicPr>
          <p:cNvPr id="40" name="Picture 39">
            <a:extLst>
              <a:ext uri="{FF2B5EF4-FFF2-40B4-BE49-F238E27FC236}">
                <a16:creationId xmlns:a16="http://schemas.microsoft.com/office/drawing/2014/main" xmlns="" id="{C0B6573A-9C07-6523-3E54-CA1F3F4A7D60}"/>
              </a:ext>
            </a:extLst>
          </p:cNvPr>
          <p:cNvPicPr>
            <a:picLocks noChangeAspect="1"/>
          </p:cNvPicPr>
          <p:nvPr/>
        </p:nvPicPr>
        <p:blipFill>
          <a:blip r:embed="rId3"/>
          <a:stretch>
            <a:fillRect/>
          </a:stretch>
        </p:blipFill>
        <p:spPr>
          <a:xfrm>
            <a:off x="613434" y="1744250"/>
            <a:ext cx="530864" cy="939690"/>
          </a:xfrm>
          <a:prstGeom prst="rect">
            <a:avLst/>
          </a:prstGeom>
        </p:spPr>
      </p:pic>
      <p:pic>
        <p:nvPicPr>
          <p:cNvPr id="42" name="Picture 41">
            <a:extLst>
              <a:ext uri="{FF2B5EF4-FFF2-40B4-BE49-F238E27FC236}">
                <a16:creationId xmlns:a16="http://schemas.microsoft.com/office/drawing/2014/main" xmlns="" id="{120B6650-BDEA-BABE-8331-AA5C412248FB}"/>
              </a:ext>
            </a:extLst>
          </p:cNvPr>
          <p:cNvPicPr>
            <a:picLocks noChangeAspect="1"/>
          </p:cNvPicPr>
          <p:nvPr/>
        </p:nvPicPr>
        <p:blipFill>
          <a:blip r:embed="rId4"/>
          <a:stretch>
            <a:fillRect/>
          </a:stretch>
        </p:blipFill>
        <p:spPr>
          <a:xfrm>
            <a:off x="1253155" y="2957546"/>
            <a:ext cx="5400000" cy="942908"/>
          </a:xfrm>
          <a:prstGeom prst="rect">
            <a:avLst/>
          </a:prstGeom>
        </p:spPr>
      </p:pic>
      <p:pic>
        <p:nvPicPr>
          <p:cNvPr id="43" name="Picture 42">
            <a:extLst>
              <a:ext uri="{FF2B5EF4-FFF2-40B4-BE49-F238E27FC236}">
                <a16:creationId xmlns:a16="http://schemas.microsoft.com/office/drawing/2014/main" xmlns="" id="{C3C50B26-2BEF-0153-D8B8-29A2FF84E1CA}"/>
              </a:ext>
            </a:extLst>
          </p:cNvPr>
          <p:cNvPicPr>
            <a:picLocks noChangeAspect="1"/>
          </p:cNvPicPr>
          <p:nvPr/>
        </p:nvPicPr>
        <p:blipFill>
          <a:blip r:embed="rId5"/>
          <a:stretch>
            <a:fillRect/>
          </a:stretch>
        </p:blipFill>
        <p:spPr>
          <a:xfrm>
            <a:off x="611498" y="2997157"/>
            <a:ext cx="532800" cy="939690"/>
          </a:xfrm>
          <a:prstGeom prst="rect">
            <a:avLst/>
          </a:prstGeom>
        </p:spPr>
      </p:pic>
      <p:sp>
        <p:nvSpPr>
          <p:cNvPr id="45" name="TextBox 44">
            <a:extLst>
              <a:ext uri="{FF2B5EF4-FFF2-40B4-BE49-F238E27FC236}">
                <a16:creationId xmlns:a16="http://schemas.microsoft.com/office/drawing/2014/main" xmlns="" id="{3D258EDA-7E5D-551F-BBF4-8E67E041AAC0}"/>
              </a:ext>
            </a:extLst>
          </p:cNvPr>
          <p:cNvSpPr txBox="1"/>
          <p:nvPr/>
        </p:nvSpPr>
        <p:spPr>
          <a:xfrm>
            <a:off x="2163536" y="3075057"/>
            <a:ext cx="4489619" cy="707886"/>
          </a:xfrm>
          <a:prstGeom prst="rect">
            <a:avLst/>
          </a:prstGeom>
          <a:noFill/>
        </p:spPr>
        <p:txBody>
          <a:bodyPr wrap="square">
            <a:spAutoFit/>
          </a:bodyPr>
          <a:lstStyle/>
          <a:p>
            <a:r>
              <a:rPr lang="en-US" sz="2000" dirty="0"/>
              <a:t>Onboarding customers to Interakt is currently handled by partners </a:t>
            </a:r>
          </a:p>
        </p:txBody>
      </p:sp>
      <p:pic>
        <p:nvPicPr>
          <p:cNvPr id="46" name="Picture 45">
            <a:extLst>
              <a:ext uri="{FF2B5EF4-FFF2-40B4-BE49-F238E27FC236}">
                <a16:creationId xmlns:a16="http://schemas.microsoft.com/office/drawing/2014/main" xmlns="" id="{A166EE8B-4B2E-5C20-0D7B-EB2EFA024AB6}"/>
              </a:ext>
            </a:extLst>
          </p:cNvPr>
          <p:cNvPicPr>
            <a:picLocks noChangeAspect="1"/>
          </p:cNvPicPr>
          <p:nvPr/>
        </p:nvPicPr>
        <p:blipFill>
          <a:blip r:embed="rId6"/>
          <a:stretch>
            <a:fillRect/>
          </a:stretch>
        </p:blipFill>
        <p:spPr>
          <a:xfrm>
            <a:off x="1253155" y="4135972"/>
            <a:ext cx="5400000" cy="939690"/>
          </a:xfrm>
          <a:prstGeom prst="rect">
            <a:avLst/>
          </a:prstGeom>
        </p:spPr>
      </p:pic>
      <p:sp>
        <p:nvSpPr>
          <p:cNvPr id="48" name="TextBox 47">
            <a:extLst>
              <a:ext uri="{FF2B5EF4-FFF2-40B4-BE49-F238E27FC236}">
                <a16:creationId xmlns:a16="http://schemas.microsoft.com/office/drawing/2014/main" xmlns="" id="{58C60407-5620-9F15-63BA-7DC52DDC2D44}"/>
              </a:ext>
            </a:extLst>
          </p:cNvPr>
          <p:cNvSpPr txBox="1"/>
          <p:nvPr/>
        </p:nvSpPr>
        <p:spPr>
          <a:xfrm>
            <a:off x="2163536" y="4054358"/>
            <a:ext cx="4607378" cy="1015663"/>
          </a:xfrm>
          <a:prstGeom prst="rect">
            <a:avLst/>
          </a:prstGeom>
          <a:noFill/>
        </p:spPr>
        <p:txBody>
          <a:bodyPr wrap="square">
            <a:spAutoFit/>
          </a:bodyPr>
          <a:lstStyle/>
          <a:p>
            <a:r>
              <a:rPr lang="en-US" sz="2000" dirty="0"/>
              <a:t>Customers can place the request for WhatsApp feature from Web control center by following below steps</a:t>
            </a:r>
          </a:p>
        </p:txBody>
      </p:sp>
      <p:pic>
        <p:nvPicPr>
          <p:cNvPr id="49" name="Picture 48">
            <a:extLst>
              <a:ext uri="{FF2B5EF4-FFF2-40B4-BE49-F238E27FC236}">
                <a16:creationId xmlns:a16="http://schemas.microsoft.com/office/drawing/2014/main" xmlns="" id="{84531453-908A-FB54-0404-D8276CA64B94}"/>
              </a:ext>
            </a:extLst>
          </p:cNvPr>
          <p:cNvPicPr>
            <a:picLocks noChangeAspect="1"/>
          </p:cNvPicPr>
          <p:nvPr/>
        </p:nvPicPr>
        <p:blipFill>
          <a:blip r:embed="rId7"/>
          <a:stretch>
            <a:fillRect/>
          </a:stretch>
        </p:blipFill>
        <p:spPr>
          <a:xfrm>
            <a:off x="602596" y="4130331"/>
            <a:ext cx="532800" cy="939690"/>
          </a:xfrm>
          <a:prstGeom prst="rect">
            <a:avLst/>
          </a:prstGeom>
        </p:spPr>
      </p:pic>
      <p:pic>
        <p:nvPicPr>
          <p:cNvPr id="59" name="Picture 58">
            <a:extLst>
              <a:ext uri="{FF2B5EF4-FFF2-40B4-BE49-F238E27FC236}">
                <a16:creationId xmlns:a16="http://schemas.microsoft.com/office/drawing/2014/main" xmlns="" id="{7A34DA5A-4FAB-4112-3000-62E91B93635A}"/>
              </a:ext>
            </a:extLst>
          </p:cNvPr>
          <p:cNvPicPr>
            <a:picLocks noChangeAspect="1"/>
          </p:cNvPicPr>
          <p:nvPr/>
        </p:nvPicPr>
        <p:blipFill>
          <a:blip r:embed="rId8"/>
          <a:stretch>
            <a:fillRect/>
          </a:stretch>
        </p:blipFill>
        <p:spPr>
          <a:xfrm>
            <a:off x="1253155" y="5311093"/>
            <a:ext cx="5400000" cy="942908"/>
          </a:xfrm>
          <a:prstGeom prst="rect">
            <a:avLst/>
          </a:prstGeom>
        </p:spPr>
      </p:pic>
      <p:pic>
        <p:nvPicPr>
          <p:cNvPr id="61" name="Picture 60">
            <a:extLst>
              <a:ext uri="{FF2B5EF4-FFF2-40B4-BE49-F238E27FC236}">
                <a16:creationId xmlns:a16="http://schemas.microsoft.com/office/drawing/2014/main" xmlns="" id="{4A2FBFD3-ED6A-21BF-D226-DF5028A219CA}"/>
              </a:ext>
            </a:extLst>
          </p:cNvPr>
          <p:cNvPicPr>
            <a:picLocks noChangeAspect="1"/>
          </p:cNvPicPr>
          <p:nvPr/>
        </p:nvPicPr>
        <p:blipFill>
          <a:blip r:embed="rId9"/>
          <a:stretch>
            <a:fillRect/>
          </a:stretch>
        </p:blipFill>
        <p:spPr>
          <a:xfrm>
            <a:off x="611498" y="5311093"/>
            <a:ext cx="532800" cy="939690"/>
          </a:xfrm>
          <a:prstGeom prst="rect">
            <a:avLst/>
          </a:prstGeom>
        </p:spPr>
      </p:pic>
      <p:sp>
        <p:nvSpPr>
          <p:cNvPr id="63" name="TextBox 62">
            <a:extLst>
              <a:ext uri="{FF2B5EF4-FFF2-40B4-BE49-F238E27FC236}">
                <a16:creationId xmlns:a16="http://schemas.microsoft.com/office/drawing/2014/main" xmlns="" id="{6CB0897B-D31D-3A9D-730F-BCFAA5263BEF}"/>
              </a:ext>
            </a:extLst>
          </p:cNvPr>
          <p:cNvSpPr txBox="1"/>
          <p:nvPr/>
        </p:nvSpPr>
        <p:spPr>
          <a:xfrm>
            <a:off x="2152650" y="5305452"/>
            <a:ext cx="4402533" cy="1015663"/>
          </a:xfrm>
          <a:prstGeom prst="rect">
            <a:avLst/>
          </a:prstGeom>
          <a:noFill/>
        </p:spPr>
        <p:txBody>
          <a:bodyPr wrap="square">
            <a:spAutoFit/>
          </a:bodyPr>
          <a:lstStyle/>
          <a:p>
            <a:r>
              <a:rPr lang="en-US" sz="2000" dirty="0"/>
              <a:t>Partner will receive the lead request in CRM and assists customer to onboard to Interakt</a:t>
            </a:r>
          </a:p>
        </p:txBody>
      </p:sp>
      <p:pic>
        <p:nvPicPr>
          <p:cNvPr id="64" name="Picture 63">
            <a:extLst>
              <a:ext uri="{FF2B5EF4-FFF2-40B4-BE49-F238E27FC236}">
                <a16:creationId xmlns:a16="http://schemas.microsoft.com/office/drawing/2014/main" xmlns="" id="{D25D34CF-EB4B-A963-4D1F-3B0036234E06}"/>
              </a:ext>
            </a:extLst>
          </p:cNvPr>
          <p:cNvPicPr>
            <a:picLocks noChangeAspect="1"/>
          </p:cNvPicPr>
          <p:nvPr/>
        </p:nvPicPr>
        <p:blipFill>
          <a:blip r:embed="rId10"/>
          <a:stretch>
            <a:fillRect/>
          </a:stretch>
        </p:blipFill>
        <p:spPr>
          <a:xfrm>
            <a:off x="6770914" y="1860152"/>
            <a:ext cx="5202988" cy="4382733"/>
          </a:xfrm>
          <a:prstGeom prst="rect">
            <a:avLst/>
          </a:prstGeom>
        </p:spPr>
      </p:pic>
    </p:spTree>
    <p:extLst>
      <p:ext uri="{BB962C8B-B14F-4D97-AF65-F5344CB8AC3E}">
        <p14:creationId xmlns:p14="http://schemas.microsoft.com/office/powerpoint/2010/main" val="2727714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CD1FA0-DFEF-CEA7-4D16-A184F17C66BD}"/>
              </a:ext>
            </a:extLst>
          </p:cNvPr>
          <p:cNvSpPr>
            <a:spLocks noGrp="1"/>
          </p:cNvSpPr>
          <p:nvPr>
            <p:ph type="title"/>
          </p:nvPr>
        </p:nvSpPr>
        <p:spPr/>
        <p:txBody>
          <a:bodyPr/>
          <a:lstStyle/>
          <a:p>
            <a:r>
              <a:rPr lang="en-US" sz="3200" spc="-50" dirty="0"/>
              <a:t>Step 2: Register the WhatsApp number in TallyPrime</a:t>
            </a:r>
            <a:endParaRPr lang="en-IN" sz="3200" spc="-50" dirty="0"/>
          </a:p>
        </p:txBody>
      </p:sp>
      <p:pic>
        <p:nvPicPr>
          <p:cNvPr id="5" name="Content Placeholder 4">
            <a:extLst>
              <a:ext uri="{FF2B5EF4-FFF2-40B4-BE49-F238E27FC236}">
                <a16:creationId xmlns:a16="http://schemas.microsoft.com/office/drawing/2014/main" xmlns="" id="{B7389C4C-44EF-4377-3B87-DA20021A3D06}"/>
              </a:ext>
            </a:extLst>
          </p:cNvPr>
          <p:cNvPicPr>
            <a:picLocks noGrp="1" noChangeAspect="1"/>
          </p:cNvPicPr>
          <p:nvPr>
            <p:ph sz="half" idx="1"/>
          </p:nvPr>
        </p:nvPicPr>
        <p:blipFill rotWithShape="1">
          <a:blip r:embed="rId2"/>
          <a:srcRect l="54961" t="-257" r="3756" b="45267"/>
          <a:stretch/>
        </p:blipFill>
        <p:spPr>
          <a:xfrm>
            <a:off x="339762" y="1678587"/>
            <a:ext cx="3320243" cy="2487769"/>
          </a:xfrm>
          <a:ln>
            <a:solidFill>
              <a:schemeClr val="tx1"/>
            </a:solidFill>
          </a:ln>
        </p:spPr>
      </p:pic>
      <p:pic>
        <p:nvPicPr>
          <p:cNvPr id="7" name="Picture 6">
            <a:extLst>
              <a:ext uri="{FF2B5EF4-FFF2-40B4-BE49-F238E27FC236}">
                <a16:creationId xmlns:a16="http://schemas.microsoft.com/office/drawing/2014/main" xmlns="" id="{8661FEB8-68A1-4F9F-019E-8CB710D977F4}"/>
              </a:ext>
            </a:extLst>
          </p:cNvPr>
          <p:cNvPicPr>
            <a:picLocks noChangeAspect="1"/>
          </p:cNvPicPr>
          <p:nvPr/>
        </p:nvPicPr>
        <p:blipFill rotWithShape="1">
          <a:blip r:embed="rId3"/>
          <a:srcRect l="23572" t="40173" b="39221"/>
          <a:stretch/>
        </p:blipFill>
        <p:spPr>
          <a:xfrm>
            <a:off x="4199130" y="1863726"/>
            <a:ext cx="7279574" cy="1363911"/>
          </a:xfrm>
          <a:prstGeom prst="rect">
            <a:avLst/>
          </a:prstGeom>
          <a:ln>
            <a:solidFill>
              <a:schemeClr val="tx1"/>
            </a:solidFill>
          </a:ln>
        </p:spPr>
      </p:pic>
      <p:pic>
        <p:nvPicPr>
          <p:cNvPr id="9" name="Picture 8">
            <a:extLst>
              <a:ext uri="{FF2B5EF4-FFF2-40B4-BE49-F238E27FC236}">
                <a16:creationId xmlns:a16="http://schemas.microsoft.com/office/drawing/2014/main" xmlns="" id="{DB5A326F-77F2-0AE7-9FF3-65E44FCBB7F6}"/>
              </a:ext>
            </a:extLst>
          </p:cNvPr>
          <p:cNvPicPr>
            <a:picLocks noChangeAspect="1"/>
          </p:cNvPicPr>
          <p:nvPr/>
        </p:nvPicPr>
        <p:blipFill rotWithShape="1">
          <a:blip r:embed="rId4"/>
          <a:srcRect l="30000" t="37749" r="40584" b="38728"/>
          <a:stretch/>
        </p:blipFill>
        <p:spPr>
          <a:xfrm>
            <a:off x="4981275" y="3638295"/>
            <a:ext cx="3046445" cy="1370361"/>
          </a:xfrm>
          <a:prstGeom prst="rect">
            <a:avLst/>
          </a:prstGeom>
          <a:ln>
            <a:solidFill>
              <a:schemeClr val="tx1"/>
            </a:solidFill>
          </a:ln>
        </p:spPr>
      </p:pic>
      <p:sp>
        <p:nvSpPr>
          <p:cNvPr id="12" name="Arrow: Right 11">
            <a:extLst>
              <a:ext uri="{FF2B5EF4-FFF2-40B4-BE49-F238E27FC236}">
                <a16:creationId xmlns:a16="http://schemas.microsoft.com/office/drawing/2014/main" xmlns="" id="{42B754C4-DB13-57BE-96D2-3E0FE0D337D0}"/>
              </a:ext>
            </a:extLst>
          </p:cNvPr>
          <p:cNvSpPr/>
          <p:nvPr/>
        </p:nvSpPr>
        <p:spPr>
          <a:xfrm>
            <a:off x="3700366" y="2545682"/>
            <a:ext cx="498764" cy="3838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Arrow: Down 12">
            <a:extLst>
              <a:ext uri="{FF2B5EF4-FFF2-40B4-BE49-F238E27FC236}">
                <a16:creationId xmlns:a16="http://schemas.microsoft.com/office/drawing/2014/main" xmlns="" id="{C09365C0-7AD9-07E6-2569-D4B0F0A50A2C}"/>
              </a:ext>
            </a:extLst>
          </p:cNvPr>
          <p:cNvSpPr/>
          <p:nvPr/>
        </p:nvSpPr>
        <p:spPr>
          <a:xfrm>
            <a:off x="6324739" y="3238173"/>
            <a:ext cx="484632" cy="45109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xmlns="" id="{415BF540-B1E7-93F1-9C36-876FEDE9A9F1}"/>
              </a:ext>
            </a:extLst>
          </p:cNvPr>
          <p:cNvPicPr>
            <a:picLocks noChangeAspect="1"/>
          </p:cNvPicPr>
          <p:nvPr/>
        </p:nvPicPr>
        <p:blipFill rotWithShape="1">
          <a:blip r:embed="rId5"/>
          <a:srcRect l="22792" t="40518" b="41300"/>
          <a:stretch/>
        </p:blipFill>
        <p:spPr>
          <a:xfrm>
            <a:off x="3232946" y="5419314"/>
            <a:ext cx="8260491" cy="1094220"/>
          </a:xfrm>
          <a:prstGeom prst="rect">
            <a:avLst/>
          </a:prstGeom>
          <a:ln>
            <a:solidFill>
              <a:schemeClr val="tx1"/>
            </a:solidFill>
          </a:ln>
        </p:spPr>
      </p:pic>
      <p:sp>
        <p:nvSpPr>
          <p:cNvPr id="18" name="Arrow: Down 17">
            <a:extLst>
              <a:ext uri="{FF2B5EF4-FFF2-40B4-BE49-F238E27FC236}">
                <a16:creationId xmlns:a16="http://schemas.microsoft.com/office/drawing/2014/main" xmlns="" id="{7634FAEB-CAEA-ED3D-DCA4-6B8F8DAAB41D}"/>
              </a:ext>
            </a:extLst>
          </p:cNvPr>
          <p:cNvSpPr/>
          <p:nvPr/>
        </p:nvSpPr>
        <p:spPr>
          <a:xfrm>
            <a:off x="6324739" y="4992492"/>
            <a:ext cx="484632" cy="45109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357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A51482-0FA2-1308-054A-73B349E0516A}"/>
              </a:ext>
            </a:extLst>
          </p:cNvPr>
          <p:cNvSpPr>
            <a:spLocks noGrp="1"/>
          </p:cNvSpPr>
          <p:nvPr>
            <p:ph type="title"/>
          </p:nvPr>
        </p:nvSpPr>
        <p:spPr/>
        <p:txBody>
          <a:bodyPr/>
          <a:lstStyle/>
          <a:p>
            <a:r>
              <a:rPr lang="en-US" sz="2800" dirty="0"/>
              <a:t>Step 3: Add WhatsApp numbers in Party ledgers</a:t>
            </a:r>
            <a:endParaRPr lang="en-IN" sz="2800" dirty="0"/>
          </a:p>
        </p:txBody>
      </p:sp>
      <p:pic>
        <p:nvPicPr>
          <p:cNvPr id="5" name="Content Placeholder 4">
            <a:extLst>
              <a:ext uri="{FF2B5EF4-FFF2-40B4-BE49-F238E27FC236}">
                <a16:creationId xmlns:a16="http://schemas.microsoft.com/office/drawing/2014/main" xmlns="" id="{C14634AD-6E12-74CA-0F50-8FC64634C063}"/>
              </a:ext>
            </a:extLst>
          </p:cNvPr>
          <p:cNvPicPr>
            <a:picLocks noGrp="1" noChangeAspect="1"/>
          </p:cNvPicPr>
          <p:nvPr>
            <p:ph sz="half" idx="1"/>
          </p:nvPr>
        </p:nvPicPr>
        <p:blipFill rotWithShape="1">
          <a:blip r:embed="rId2"/>
          <a:srcRect l="36327" t="35153" r="20194" b="40387"/>
          <a:stretch/>
        </p:blipFill>
        <p:spPr>
          <a:xfrm>
            <a:off x="452070" y="2167546"/>
            <a:ext cx="6051271" cy="1914896"/>
          </a:xfrm>
          <a:ln>
            <a:solidFill>
              <a:schemeClr val="tx1"/>
            </a:solidFill>
          </a:ln>
        </p:spPr>
      </p:pic>
      <p:sp>
        <p:nvSpPr>
          <p:cNvPr id="7" name="Rectangle 6">
            <a:extLst>
              <a:ext uri="{FF2B5EF4-FFF2-40B4-BE49-F238E27FC236}">
                <a16:creationId xmlns:a16="http://schemas.microsoft.com/office/drawing/2014/main" xmlns="" id="{950E60AA-CAD0-3CA3-1B00-1E45B8DD976F}"/>
              </a:ext>
            </a:extLst>
          </p:cNvPr>
          <p:cNvSpPr/>
          <p:nvPr/>
        </p:nvSpPr>
        <p:spPr>
          <a:xfrm>
            <a:off x="736268" y="3099460"/>
            <a:ext cx="5605155" cy="5818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9" name="Diagram 8">
            <a:extLst>
              <a:ext uri="{FF2B5EF4-FFF2-40B4-BE49-F238E27FC236}">
                <a16:creationId xmlns:a16="http://schemas.microsoft.com/office/drawing/2014/main" xmlns="" id="{C1CE2564-4CAB-E578-D28A-7DDB55B96961}"/>
              </a:ext>
            </a:extLst>
          </p:cNvPr>
          <p:cNvGraphicFramePr/>
          <p:nvPr>
            <p:extLst>
              <p:ext uri="{D42A27DB-BD31-4B8C-83A1-F6EECF244321}">
                <p14:modId xmlns:p14="http://schemas.microsoft.com/office/powerpoint/2010/main" val="917791591"/>
              </p:ext>
            </p:extLst>
          </p:nvPr>
        </p:nvGraphicFramePr>
        <p:xfrm>
          <a:off x="6787539" y="1889167"/>
          <a:ext cx="5064036" cy="4144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097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graphicEl>
                                              <a:dgm id="{74860C72-618A-4AAE-9DDC-106EFE062FCE}"/>
                                            </p:graphicEl>
                                          </p:spTgt>
                                        </p:tgtEl>
                                        <p:attrNameLst>
                                          <p:attrName>style.visibility</p:attrName>
                                        </p:attrNameLst>
                                      </p:cBhvr>
                                      <p:to>
                                        <p:strVal val="visible"/>
                                      </p:to>
                                    </p:set>
                                    <p:animEffect transition="in" filter="fade">
                                      <p:cBhvr>
                                        <p:cTn id="12" dur="500"/>
                                        <p:tgtEl>
                                          <p:spTgt spid="9">
                                            <p:graphicEl>
                                              <a:dgm id="{74860C72-618A-4AAE-9DDC-106EFE062FCE}"/>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graphicEl>
                                              <a:dgm id="{3FB939FF-52C7-4957-8079-CEA8BB3C07BB}"/>
                                            </p:graphicEl>
                                          </p:spTgt>
                                        </p:tgtEl>
                                        <p:attrNameLst>
                                          <p:attrName>style.visibility</p:attrName>
                                        </p:attrNameLst>
                                      </p:cBhvr>
                                      <p:to>
                                        <p:strVal val="visible"/>
                                      </p:to>
                                    </p:set>
                                    <p:animEffect transition="in" filter="fade">
                                      <p:cBhvr>
                                        <p:cTn id="15" dur="500"/>
                                        <p:tgtEl>
                                          <p:spTgt spid="9">
                                            <p:graphicEl>
                                              <a:dgm id="{3FB939FF-52C7-4957-8079-CEA8BB3C07BB}"/>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graphicEl>
                                              <a:dgm id="{F62CEC5F-1041-47FF-9749-3B28C87EED9C}"/>
                                            </p:graphicEl>
                                          </p:spTgt>
                                        </p:tgtEl>
                                        <p:attrNameLst>
                                          <p:attrName>style.visibility</p:attrName>
                                        </p:attrNameLst>
                                      </p:cBhvr>
                                      <p:to>
                                        <p:strVal val="visible"/>
                                      </p:to>
                                    </p:set>
                                    <p:animEffect transition="in" filter="fade">
                                      <p:cBhvr>
                                        <p:cTn id="20" dur="500"/>
                                        <p:tgtEl>
                                          <p:spTgt spid="9">
                                            <p:graphicEl>
                                              <a:dgm id="{F62CEC5F-1041-47FF-9749-3B28C87EED9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graphicEl>
                                              <a:dgm id="{71E7FF76-3FF0-430D-809D-D2D0F093D098}"/>
                                            </p:graphicEl>
                                          </p:spTgt>
                                        </p:tgtEl>
                                        <p:attrNameLst>
                                          <p:attrName>style.visibility</p:attrName>
                                        </p:attrNameLst>
                                      </p:cBhvr>
                                      <p:to>
                                        <p:strVal val="visible"/>
                                      </p:to>
                                    </p:set>
                                    <p:animEffect transition="in" filter="fade">
                                      <p:cBhvr>
                                        <p:cTn id="23" dur="500"/>
                                        <p:tgtEl>
                                          <p:spTgt spid="9">
                                            <p:graphicEl>
                                              <a:dgm id="{71E7FF76-3FF0-430D-809D-D2D0F093D098}"/>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graphicEl>
                                              <a:dgm id="{405CE57F-8D4B-4AAB-8A51-A4FAEB64DAE7}"/>
                                            </p:graphicEl>
                                          </p:spTgt>
                                        </p:tgtEl>
                                        <p:attrNameLst>
                                          <p:attrName>style.visibility</p:attrName>
                                        </p:attrNameLst>
                                      </p:cBhvr>
                                      <p:to>
                                        <p:strVal val="visible"/>
                                      </p:to>
                                    </p:set>
                                    <p:animEffect transition="in" filter="fade">
                                      <p:cBhvr>
                                        <p:cTn id="28" dur="500"/>
                                        <p:tgtEl>
                                          <p:spTgt spid="9">
                                            <p:graphicEl>
                                              <a:dgm id="{405CE57F-8D4B-4AAB-8A51-A4FAEB64DAE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graphicEl>
                                              <a:dgm id="{62309959-D82E-48AB-A91B-7D5C78303C50}"/>
                                            </p:graphicEl>
                                          </p:spTgt>
                                        </p:tgtEl>
                                        <p:attrNameLst>
                                          <p:attrName>style.visibility</p:attrName>
                                        </p:attrNameLst>
                                      </p:cBhvr>
                                      <p:to>
                                        <p:strVal val="visible"/>
                                      </p:to>
                                    </p:set>
                                    <p:animEffect transition="in" filter="fade">
                                      <p:cBhvr>
                                        <p:cTn id="31" dur="500"/>
                                        <p:tgtEl>
                                          <p:spTgt spid="9">
                                            <p:graphicEl>
                                              <a:dgm id="{62309959-D82E-48AB-A91B-7D5C78303C50}"/>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graphicEl>
                                              <a:dgm id="{50F3E4F9-0689-4324-A024-F39D2DDFF1C5}"/>
                                            </p:graphicEl>
                                          </p:spTgt>
                                        </p:tgtEl>
                                        <p:attrNameLst>
                                          <p:attrName>style.visibility</p:attrName>
                                        </p:attrNameLst>
                                      </p:cBhvr>
                                      <p:to>
                                        <p:strVal val="visible"/>
                                      </p:to>
                                    </p:set>
                                    <p:animEffect transition="in" filter="fade">
                                      <p:cBhvr>
                                        <p:cTn id="36" dur="500"/>
                                        <p:tgtEl>
                                          <p:spTgt spid="9">
                                            <p:graphicEl>
                                              <a:dgm id="{50F3E4F9-0689-4324-A024-F39D2DDFF1C5}"/>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graphicEl>
                                              <a:dgm id="{765194B8-E369-4C6B-8978-A47C8221B9C0}"/>
                                            </p:graphicEl>
                                          </p:spTgt>
                                        </p:tgtEl>
                                        <p:attrNameLst>
                                          <p:attrName>style.visibility</p:attrName>
                                        </p:attrNameLst>
                                      </p:cBhvr>
                                      <p:to>
                                        <p:strVal val="visible"/>
                                      </p:to>
                                    </p:set>
                                    <p:animEffect transition="in" filter="fade">
                                      <p:cBhvr>
                                        <p:cTn id="39" dur="500"/>
                                        <p:tgtEl>
                                          <p:spTgt spid="9">
                                            <p:graphicEl>
                                              <a:dgm id="{765194B8-E369-4C6B-8978-A47C8221B9C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DF81B4-D076-3A34-CFCC-07CB59E155BA}"/>
              </a:ext>
            </a:extLst>
          </p:cNvPr>
          <p:cNvSpPr>
            <a:spLocks noGrp="1"/>
          </p:cNvSpPr>
          <p:nvPr>
            <p:ph type="title"/>
          </p:nvPr>
        </p:nvSpPr>
        <p:spPr/>
        <p:txBody>
          <a:bodyPr/>
          <a:lstStyle/>
          <a:p>
            <a:r>
              <a:rPr lang="en-US" sz="2800" dirty="0"/>
              <a:t>Step 4: Sharing Invoices &amp; Reports from TallyPrime</a:t>
            </a:r>
            <a:endParaRPr lang="en-IN" sz="2800" dirty="0"/>
          </a:p>
        </p:txBody>
      </p:sp>
      <p:sp>
        <p:nvSpPr>
          <p:cNvPr id="3" name="Content Placeholder 2">
            <a:extLst>
              <a:ext uri="{FF2B5EF4-FFF2-40B4-BE49-F238E27FC236}">
                <a16:creationId xmlns:a16="http://schemas.microsoft.com/office/drawing/2014/main" xmlns="" id="{9BDED3FA-0531-B227-C31A-71470CA3A383}"/>
              </a:ext>
            </a:extLst>
          </p:cNvPr>
          <p:cNvSpPr>
            <a:spLocks noGrp="1"/>
          </p:cNvSpPr>
          <p:nvPr>
            <p:ph sz="half" idx="1"/>
          </p:nvPr>
        </p:nvSpPr>
        <p:spPr>
          <a:xfrm>
            <a:off x="452069" y="1757548"/>
            <a:ext cx="11152980" cy="5100452"/>
          </a:xfrm>
        </p:spPr>
        <p:txBody>
          <a:bodyPr/>
          <a:lstStyle/>
          <a:p>
            <a:r>
              <a:rPr lang="en-US" dirty="0"/>
              <a:t>From Voucher/Report screen, navigate as below for initiating msg –</a:t>
            </a:r>
          </a:p>
          <a:p>
            <a:pPr marL="0" indent="0">
              <a:buNone/>
            </a:pPr>
            <a:endParaRPr lang="en-IN" dirty="0"/>
          </a:p>
        </p:txBody>
      </p:sp>
      <p:pic>
        <p:nvPicPr>
          <p:cNvPr id="5" name="Picture 4">
            <a:extLst>
              <a:ext uri="{FF2B5EF4-FFF2-40B4-BE49-F238E27FC236}">
                <a16:creationId xmlns:a16="http://schemas.microsoft.com/office/drawing/2014/main" xmlns="" id="{658F67AF-2A49-0291-0F9D-E430F9B7B4F9}"/>
              </a:ext>
            </a:extLst>
          </p:cNvPr>
          <p:cNvPicPr>
            <a:picLocks noChangeAspect="1"/>
          </p:cNvPicPr>
          <p:nvPr/>
        </p:nvPicPr>
        <p:blipFill rotWithShape="1">
          <a:blip r:embed="rId2"/>
          <a:srcRect l="73800" t="4849" r="-553" b="45454"/>
          <a:stretch/>
        </p:blipFill>
        <p:spPr>
          <a:xfrm>
            <a:off x="452069" y="2624448"/>
            <a:ext cx="2636680" cy="2755074"/>
          </a:xfrm>
          <a:prstGeom prst="rect">
            <a:avLst/>
          </a:prstGeom>
          <a:ln>
            <a:solidFill>
              <a:schemeClr val="tx1"/>
            </a:solidFill>
          </a:ln>
        </p:spPr>
      </p:pic>
      <p:sp>
        <p:nvSpPr>
          <p:cNvPr id="6" name="Rectangle 5">
            <a:extLst>
              <a:ext uri="{FF2B5EF4-FFF2-40B4-BE49-F238E27FC236}">
                <a16:creationId xmlns:a16="http://schemas.microsoft.com/office/drawing/2014/main" xmlns="" id="{394CFA4E-CDB4-039A-C701-BA7888A4B440}"/>
              </a:ext>
            </a:extLst>
          </p:cNvPr>
          <p:cNvSpPr/>
          <p:nvPr/>
        </p:nvSpPr>
        <p:spPr>
          <a:xfrm>
            <a:off x="3214391" y="2624448"/>
            <a:ext cx="1603169" cy="27550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Supported file formats are –</a:t>
            </a:r>
          </a:p>
          <a:p>
            <a:pPr algn="ctr"/>
            <a:r>
              <a:rPr lang="en-US" dirty="0"/>
              <a:t>Excel\JPEG\PDF Only</a:t>
            </a:r>
            <a:endParaRPr lang="en-IN" dirty="0"/>
          </a:p>
        </p:txBody>
      </p:sp>
      <p:pic>
        <p:nvPicPr>
          <p:cNvPr id="8" name="Picture 7">
            <a:extLst>
              <a:ext uri="{FF2B5EF4-FFF2-40B4-BE49-F238E27FC236}">
                <a16:creationId xmlns:a16="http://schemas.microsoft.com/office/drawing/2014/main" xmlns="" id="{09DE2E2D-C72B-F9B9-9402-31A7AC45966C}"/>
              </a:ext>
            </a:extLst>
          </p:cNvPr>
          <p:cNvPicPr>
            <a:picLocks noChangeAspect="1"/>
          </p:cNvPicPr>
          <p:nvPr/>
        </p:nvPicPr>
        <p:blipFill rotWithShape="1">
          <a:blip r:embed="rId3"/>
          <a:srcRect l="19773" t="30303" r="36591" b="31429"/>
          <a:stretch/>
        </p:blipFill>
        <p:spPr>
          <a:xfrm>
            <a:off x="4943203" y="2624448"/>
            <a:ext cx="5113761" cy="2755074"/>
          </a:xfrm>
          <a:prstGeom prst="rect">
            <a:avLst/>
          </a:prstGeom>
          <a:ln>
            <a:solidFill>
              <a:schemeClr val="tx1"/>
            </a:solidFill>
          </a:ln>
        </p:spPr>
      </p:pic>
    </p:spTree>
    <p:extLst>
      <p:ext uri="{BB962C8B-B14F-4D97-AF65-F5344CB8AC3E}">
        <p14:creationId xmlns:p14="http://schemas.microsoft.com/office/powerpoint/2010/main" val="294612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734B50BD-7BF6-88F2-2EFE-92EF3301F3E2}"/>
              </a:ext>
            </a:extLst>
          </p:cNvPr>
          <p:cNvPicPr>
            <a:picLocks noChangeAspect="1"/>
          </p:cNvPicPr>
          <p:nvPr/>
        </p:nvPicPr>
        <p:blipFill rotWithShape="1">
          <a:blip r:embed="rId2">
            <a:alphaModFix amt="12000"/>
          </a:blip>
          <a:srcRect t="11111" b="1746"/>
          <a:stretch/>
        </p:blipFill>
        <p:spPr>
          <a:xfrm>
            <a:off x="21772" y="21772"/>
            <a:ext cx="11963399" cy="6629806"/>
          </a:xfrm>
          <a:prstGeom prst="rect">
            <a:avLst/>
          </a:prstGeom>
        </p:spPr>
      </p:pic>
      <p:sp>
        <p:nvSpPr>
          <p:cNvPr id="5" name="Title 1">
            <a:extLst>
              <a:ext uri="{FF2B5EF4-FFF2-40B4-BE49-F238E27FC236}">
                <a16:creationId xmlns:a16="http://schemas.microsoft.com/office/drawing/2014/main" xmlns="" id="{DBE3E179-7D42-72C6-D121-C4AB007B36B9}"/>
              </a:ext>
            </a:extLst>
          </p:cNvPr>
          <p:cNvSpPr txBox="1">
            <a:spLocks/>
          </p:cNvSpPr>
          <p:nvPr/>
        </p:nvSpPr>
        <p:spPr>
          <a:xfrm>
            <a:off x="1287581" y="3093719"/>
            <a:ext cx="10675818" cy="84473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Tally Dashboard</a:t>
            </a:r>
          </a:p>
        </p:txBody>
      </p:sp>
    </p:spTree>
    <p:extLst>
      <p:ext uri="{BB962C8B-B14F-4D97-AF65-F5344CB8AC3E}">
        <p14:creationId xmlns:p14="http://schemas.microsoft.com/office/powerpoint/2010/main" val="4240895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457537-F594-38B2-E67C-CD1198D31C64}"/>
              </a:ext>
            </a:extLst>
          </p:cNvPr>
          <p:cNvSpPr>
            <a:spLocks noGrp="1"/>
          </p:cNvSpPr>
          <p:nvPr>
            <p:ph type="title"/>
          </p:nvPr>
        </p:nvSpPr>
        <p:spPr/>
        <p:txBody>
          <a:bodyPr>
            <a:noAutofit/>
          </a:bodyPr>
          <a:lstStyle/>
          <a:p>
            <a:pPr algn="l"/>
            <a:r>
              <a:rPr lang="en-US" sz="3200" dirty="0"/>
              <a:t>Other important capabilities</a:t>
            </a:r>
            <a:endParaRPr lang="en-IN" sz="3200" b="0" dirty="0"/>
          </a:p>
        </p:txBody>
      </p:sp>
      <p:grpSp>
        <p:nvGrpSpPr>
          <p:cNvPr id="44" name="Group 43">
            <a:extLst>
              <a:ext uri="{FF2B5EF4-FFF2-40B4-BE49-F238E27FC236}">
                <a16:creationId xmlns:a16="http://schemas.microsoft.com/office/drawing/2014/main" xmlns="" id="{53EC740A-05BA-B54A-782A-319969F1DDC2}"/>
              </a:ext>
            </a:extLst>
          </p:cNvPr>
          <p:cNvGrpSpPr/>
          <p:nvPr/>
        </p:nvGrpSpPr>
        <p:grpSpPr>
          <a:xfrm>
            <a:off x="149643" y="2124023"/>
            <a:ext cx="2669866" cy="2667079"/>
            <a:chOff x="889763" y="1827798"/>
            <a:chExt cx="2669866" cy="2667079"/>
          </a:xfrm>
        </p:grpSpPr>
        <p:pic>
          <p:nvPicPr>
            <p:cNvPr id="5" name="Picture 4">
              <a:extLst>
                <a:ext uri="{FF2B5EF4-FFF2-40B4-BE49-F238E27FC236}">
                  <a16:creationId xmlns:a16="http://schemas.microsoft.com/office/drawing/2014/main" xmlns="" id="{32127D16-4D21-A655-801A-0203B4509925}"/>
                </a:ext>
              </a:extLst>
            </p:cNvPr>
            <p:cNvPicPr>
              <a:picLocks noChangeAspect="1"/>
            </p:cNvPicPr>
            <p:nvPr/>
          </p:nvPicPr>
          <p:blipFill>
            <a:blip r:embed="rId2"/>
            <a:stretch>
              <a:fillRect/>
            </a:stretch>
          </p:blipFill>
          <p:spPr>
            <a:xfrm>
              <a:off x="889763" y="1827798"/>
              <a:ext cx="2669866" cy="2667079"/>
            </a:xfrm>
            <a:prstGeom prst="rect">
              <a:avLst/>
            </a:prstGeom>
          </p:spPr>
        </p:pic>
        <p:sp>
          <p:nvSpPr>
            <p:cNvPr id="9" name="TextBox 8">
              <a:extLst>
                <a:ext uri="{FF2B5EF4-FFF2-40B4-BE49-F238E27FC236}">
                  <a16:creationId xmlns:a16="http://schemas.microsoft.com/office/drawing/2014/main" xmlns="" id="{72D88CEA-9D43-73DE-9128-775E9614E33D}"/>
                </a:ext>
              </a:extLst>
            </p:cNvPr>
            <p:cNvSpPr txBox="1"/>
            <p:nvPr/>
          </p:nvSpPr>
          <p:spPr>
            <a:xfrm>
              <a:off x="889763" y="2835743"/>
              <a:ext cx="2669866" cy="830997"/>
            </a:xfrm>
            <a:prstGeom prst="rect">
              <a:avLst/>
            </a:prstGeom>
            <a:noFill/>
          </p:spPr>
          <p:txBody>
            <a:bodyPr wrap="square">
              <a:spAutoFit/>
            </a:bodyPr>
            <a:lstStyle/>
            <a:p>
              <a:pPr algn="ctr"/>
              <a:r>
                <a:rPr lang="en-IN" sz="2300" dirty="0"/>
                <a:t>WhatsApp invoice after saving</a:t>
              </a:r>
            </a:p>
          </p:txBody>
        </p:sp>
      </p:grpSp>
      <p:grpSp>
        <p:nvGrpSpPr>
          <p:cNvPr id="45" name="Group 44">
            <a:extLst>
              <a:ext uri="{FF2B5EF4-FFF2-40B4-BE49-F238E27FC236}">
                <a16:creationId xmlns:a16="http://schemas.microsoft.com/office/drawing/2014/main" xmlns="" id="{00C55B4A-E848-979A-8AA6-03B079278A6F}"/>
              </a:ext>
            </a:extLst>
          </p:cNvPr>
          <p:cNvGrpSpPr/>
          <p:nvPr/>
        </p:nvGrpSpPr>
        <p:grpSpPr>
          <a:xfrm>
            <a:off x="1974462" y="3250481"/>
            <a:ext cx="2671200" cy="2671200"/>
            <a:chOff x="2423982" y="3536503"/>
            <a:chExt cx="2671200" cy="2671200"/>
          </a:xfrm>
        </p:grpSpPr>
        <p:pic>
          <p:nvPicPr>
            <p:cNvPr id="11" name="Picture 10">
              <a:extLst>
                <a:ext uri="{FF2B5EF4-FFF2-40B4-BE49-F238E27FC236}">
                  <a16:creationId xmlns:a16="http://schemas.microsoft.com/office/drawing/2014/main" xmlns="" id="{A0D6825E-774B-AEF9-A4D8-19B1ABA5496D}"/>
                </a:ext>
              </a:extLst>
            </p:cNvPr>
            <p:cNvPicPr>
              <a:picLocks noChangeAspect="1"/>
            </p:cNvPicPr>
            <p:nvPr/>
          </p:nvPicPr>
          <p:blipFill>
            <a:blip r:embed="rId3"/>
            <a:stretch>
              <a:fillRect/>
            </a:stretch>
          </p:blipFill>
          <p:spPr>
            <a:xfrm>
              <a:off x="2423982" y="3536503"/>
              <a:ext cx="2671200" cy="2671200"/>
            </a:xfrm>
            <a:prstGeom prst="rect">
              <a:avLst/>
            </a:prstGeom>
          </p:spPr>
        </p:pic>
        <p:sp>
          <p:nvSpPr>
            <p:cNvPr id="17" name="TextBox 16">
              <a:extLst>
                <a:ext uri="{FF2B5EF4-FFF2-40B4-BE49-F238E27FC236}">
                  <a16:creationId xmlns:a16="http://schemas.microsoft.com/office/drawing/2014/main" xmlns="" id="{498F2B03-698A-7357-3F05-9232384BDC60}"/>
                </a:ext>
              </a:extLst>
            </p:cNvPr>
            <p:cNvSpPr txBox="1"/>
            <p:nvPr/>
          </p:nvSpPr>
          <p:spPr>
            <a:xfrm>
              <a:off x="2424649" y="4544448"/>
              <a:ext cx="2669866" cy="830997"/>
            </a:xfrm>
            <a:prstGeom prst="rect">
              <a:avLst/>
            </a:prstGeom>
            <a:noFill/>
          </p:spPr>
          <p:txBody>
            <a:bodyPr wrap="square">
              <a:spAutoFit/>
            </a:bodyPr>
            <a:lstStyle/>
            <a:p>
              <a:pPr algn="ctr"/>
              <a:r>
                <a:rPr lang="en-US" sz="2300" dirty="0"/>
                <a:t>Send documents to all ledgers</a:t>
              </a:r>
            </a:p>
          </p:txBody>
        </p:sp>
      </p:grpSp>
      <p:grpSp>
        <p:nvGrpSpPr>
          <p:cNvPr id="46" name="Group 45">
            <a:extLst>
              <a:ext uri="{FF2B5EF4-FFF2-40B4-BE49-F238E27FC236}">
                <a16:creationId xmlns:a16="http://schemas.microsoft.com/office/drawing/2014/main" xmlns="" id="{280415BC-7D1A-1934-F85B-D316F02C7D90}"/>
              </a:ext>
            </a:extLst>
          </p:cNvPr>
          <p:cNvGrpSpPr/>
          <p:nvPr/>
        </p:nvGrpSpPr>
        <p:grpSpPr>
          <a:xfrm>
            <a:off x="3688650" y="2062404"/>
            <a:ext cx="2671200" cy="2668412"/>
            <a:chOff x="3959535" y="1814921"/>
            <a:chExt cx="2671200" cy="2668412"/>
          </a:xfrm>
        </p:grpSpPr>
        <p:pic>
          <p:nvPicPr>
            <p:cNvPr id="18" name="Picture 17">
              <a:extLst>
                <a:ext uri="{FF2B5EF4-FFF2-40B4-BE49-F238E27FC236}">
                  <a16:creationId xmlns:a16="http://schemas.microsoft.com/office/drawing/2014/main" xmlns="" id="{4EDAF629-CB39-16D9-E3D2-897BB4E2558F}"/>
                </a:ext>
              </a:extLst>
            </p:cNvPr>
            <p:cNvPicPr>
              <a:picLocks noChangeAspect="1"/>
            </p:cNvPicPr>
            <p:nvPr/>
          </p:nvPicPr>
          <p:blipFill>
            <a:blip r:embed="rId4"/>
            <a:stretch>
              <a:fillRect/>
            </a:stretch>
          </p:blipFill>
          <p:spPr>
            <a:xfrm>
              <a:off x="3959535" y="1814921"/>
              <a:ext cx="2671200" cy="2668412"/>
            </a:xfrm>
            <a:prstGeom prst="rect">
              <a:avLst/>
            </a:prstGeom>
          </p:spPr>
        </p:pic>
        <p:sp>
          <p:nvSpPr>
            <p:cNvPr id="20" name="TextBox 19">
              <a:extLst>
                <a:ext uri="{FF2B5EF4-FFF2-40B4-BE49-F238E27FC236}">
                  <a16:creationId xmlns:a16="http://schemas.microsoft.com/office/drawing/2014/main" xmlns="" id="{54F4294F-1770-0154-8759-10AEA50ADC49}"/>
                </a:ext>
              </a:extLst>
            </p:cNvPr>
            <p:cNvSpPr txBox="1"/>
            <p:nvPr/>
          </p:nvSpPr>
          <p:spPr>
            <a:xfrm>
              <a:off x="4134445" y="2651076"/>
              <a:ext cx="2321379" cy="1154162"/>
            </a:xfrm>
            <a:prstGeom prst="rect">
              <a:avLst/>
            </a:prstGeom>
            <a:noFill/>
          </p:spPr>
          <p:txBody>
            <a:bodyPr wrap="square">
              <a:spAutoFit/>
            </a:bodyPr>
            <a:lstStyle/>
            <a:p>
              <a:pPr algn="ctr"/>
              <a:r>
                <a:rPr lang="en-US" sz="2300" dirty="0"/>
                <a:t>Set-up Security control for using WhatsApp</a:t>
              </a:r>
            </a:p>
          </p:txBody>
        </p:sp>
      </p:grpSp>
      <p:grpSp>
        <p:nvGrpSpPr>
          <p:cNvPr id="30" name="Group 29">
            <a:extLst>
              <a:ext uri="{FF2B5EF4-FFF2-40B4-BE49-F238E27FC236}">
                <a16:creationId xmlns:a16="http://schemas.microsoft.com/office/drawing/2014/main" xmlns="" id="{7000EAF5-366A-FC05-FB93-401D488ECEBE}"/>
              </a:ext>
            </a:extLst>
          </p:cNvPr>
          <p:cNvGrpSpPr/>
          <p:nvPr/>
        </p:nvGrpSpPr>
        <p:grpSpPr>
          <a:xfrm>
            <a:off x="5443424" y="3250481"/>
            <a:ext cx="2671200" cy="2671200"/>
            <a:chOff x="4841277" y="3343074"/>
            <a:chExt cx="2671200" cy="2671200"/>
          </a:xfrm>
        </p:grpSpPr>
        <p:pic>
          <p:nvPicPr>
            <p:cNvPr id="25" name="Picture 24">
              <a:extLst>
                <a:ext uri="{FF2B5EF4-FFF2-40B4-BE49-F238E27FC236}">
                  <a16:creationId xmlns:a16="http://schemas.microsoft.com/office/drawing/2014/main" xmlns="" id="{1B8C7363-B868-34DD-107C-99CA5BDBB1ED}"/>
                </a:ext>
              </a:extLst>
            </p:cNvPr>
            <p:cNvPicPr>
              <a:picLocks noChangeAspect="1"/>
            </p:cNvPicPr>
            <p:nvPr/>
          </p:nvPicPr>
          <p:blipFill>
            <a:blip r:embed="rId5"/>
            <a:stretch>
              <a:fillRect/>
            </a:stretch>
          </p:blipFill>
          <p:spPr>
            <a:xfrm>
              <a:off x="4841277" y="3343074"/>
              <a:ext cx="2671200" cy="2671200"/>
            </a:xfrm>
            <a:prstGeom prst="rect">
              <a:avLst/>
            </a:prstGeom>
          </p:spPr>
        </p:pic>
        <p:sp>
          <p:nvSpPr>
            <p:cNvPr id="28" name="TextBox 27">
              <a:extLst>
                <a:ext uri="{FF2B5EF4-FFF2-40B4-BE49-F238E27FC236}">
                  <a16:creationId xmlns:a16="http://schemas.microsoft.com/office/drawing/2014/main" xmlns="" id="{43B66F14-4C68-66DE-3EDF-B616A2EE4DCC}"/>
                </a:ext>
              </a:extLst>
            </p:cNvPr>
            <p:cNvSpPr txBox="1"/>
            <p:nvPr/>
          </p:nvSpPr>
          <p:spPr>
            <a:xfrm>
              <a:off x="5016188" y="4098390"/>
              <a:ext cx="2321379" cy="1508105"/>
            </a:xfrm>
            <a:prstGeom prst="rect">
              <a:avLst/>
            </a:prstGeom>
            <a:noFill/>
          </p:spPr>
          <p:txBody>
            <a:bodyPr wrap="square">
              <a:spAutoFit/>
            </a:bodyPr>
            <a:lstStyle/>
            <a:p>
              <a:pPr algn="ctr"/>
              <a:r>
                <a:rPr lang="en-US" sz="2300" dirty="0"/>
                <a:t>Add templates to use in messages from Interakt portal</a:t>
              </a:r>
            </a:p>
          </p:txBody>
        </p:sp>
      </p:grpSp>
      <p:grpSp>
        <p:nvGrpSpPr>
          <p:cNvPr id="47" name="Group 46">
            <a:extLst>
              <a:ext uri="{FF2B5EF4-FFF2-40B4-BE49-F238E27FC236}">
                <a16:creationId xmlns:a16="http://schemas.microsoft.com/office/drawing/2014/main" xmlns="" id="{6A420DC2-BE63-AAFC-0FC6-376CAC239B8F}"/>
              </a:ext>
            </a:extLst>
          </p:cNvPr>
          <p:cNvGrpSpPr/>
          <p:nvPr/>
        </p:nvGrpSpPr>
        <p:grpSpPr>
          <a:xfrm>
            <a:off x="7157612" y="2062404"/>
            <a:ext cx="2671200" cy="2668412"/>
            <a:chOff x="7149716" y="1800855"/>
            <a:chExt cx="2671200" cy="2668412"/>
          </a:xfrm>
        </p:grpSpPr>
        <p:pic>
          <p:nvPicPr>
            <p:cNvPr id="31" name="Picture 30">
              <a:extLst>
                <a:ext uri="{FF2B5EF4-FFF2-40B4-BE49-F238E27FC236}">
                  <a16:creationId xmlns:a16="http://schemas.microsoft.com/office/drawing/2014/main" xmlns="" id="{DB9EBA32-8D59-E852-0C00-9A920BEFD2B7}"/>
                </a:ext>
              </a:extLst>
            </p:cNvPr>
            <p:cNvPicPr>
              <a:picLocks noChangeAspect="1"/>
            </p:cNvPicPr>
            <p:nvPr/>
          </p:nvPicPr>
          <p:blipFill>
            <a:blip r:embed="rId6"/>
            <a:stretch>
              <a:fillRect/>
            </a:stretch>
          </p:blipFill>
          <p:spPr>
            <a:xfrm>
              <a:off x="7149716" y="1800855"/>
              <a:ext cx="2671200" cy="2668412"/>
            </a:xfrm>
            <a:prstGeom prst="rect">
              <a:avLst/>
            </a:prstGeom>
          </p:spPr>
        </p:pic>
        <p:sp>
          <p:nvSpPr>
            <p:cNvPr id="38" name="TextBox 37">
              <a:extLst>
                <a:ext uri="{FF2B5EF4-FFF2-40B4-BE49-F238E27FC236}">
                  <a16:creationId xmlns:a16="http://schemas.microsoft.com/office/drawing/2014/main" xmlns="" id="{94D0A193-5704-D117-8EAF-32188F59F989}"/>
                </a:ext>
              </a:extLst>
            </p:cNvPr>
            <p:cNvSpPr txBox="1"/>
            <p:nvPr/>
          </p:nvSpPr>
          <p:spPr>
            <a:xfrm>
              <a:off x="7465437" y="2455705"/>
              <a:ext cx="2039757" cy="1154162"/>
            </a:xfrm>
            <a:prstGeom prst="rect">
              <a:avLst/>
            </a:prstGeom>
            <a:noFill/>
          </p:spPr>
          <p:txBody>
            <a:bodyPr wrap="square">
              <a:spAutoFit/>
            </a:bodyPr>
            <a:lstStyle/>
            <a:p>
              <a:pPr algn="ctr"/>
              <a:r>
                <a:rPr lang="en-US" sz="2300" dirty="0"/>
                <a:t>Share Dashboard – One or all tiles</a:t>
              </a:r>
            </a:p>
          </p:txBody>
        </p:sp>
      </p:grpSp>
      <p:grpSp>
        <p:nvGrpSpPr>
          <p:cNvPr id="48" name="Group 47">
            <a:extLst>
              <a:ext uri="{FF2B5EF4-FFF2-40B4-BE49-F238E27FC236}">
                <a16:creationId xmlns:a16="http://schemas.microsoft.com/office/drawing/2014/main" xmlns="" id="{21C7C495-3AEF-D303-E806-7F59AFA70906}"/>
              </a:ext>
            </a:extLst>
          </p:cNvPr>
          <p:cNvGrpSpPr/>
          <p:nvPr/>
        </p:nvGrpSpPr>
        <p:grpSpPr>
          <a:xfrm>
            <a:off x="8881271" y="3279261"/>
            <a:ext cx="2671200" cy="2668412"/>
            <a:chOff x="8784772" y="3429000"/>
            <a:chExt cx="2671200" cy="2668412"/>
          </a:xfrm>
        </p:grpSpPr>
        <p:pic>
          <p:nvPicPr>
            <p:cNvPr id="40" name="Picture 39">
              <a:extLst>
                <a:ext uri="{FF2B5EF4-FFF2-40B4-BE49-F238E27FC236}">
                  <a16:creationId xmlns:a16="http://schemas.microsoft.com/office/drawing/2014/main" xmlns="" id="{E22609E3-D9FF-E5A4-FC5A-79E2B79967B8}"/>
                </a:ext>
              </a:extLst>
            </p:cNvPr>
            <p:cNvPicPr>
              <a:picLocks noChangeAspect="1"/>
            </p:cNvPicPr>
            <p:nvPr/>
          </p:nvPicPr>
          <p:blipFill>
            <a:blip r:embed="rId7"/>
            <a:stretch>
              <a:fillRect/>
            </a:stretch>
          </p:blipFill>
          <p:spPr>
            <a:xfrm>
              <a:off x="8784772" y="3429000"/>
              <a:ext cx="2671200" cy="2668412"/>
            </a:xfrm>
            <a:prstGeom prst="rect">
              <a:avLst/>
            </a:prstGeom>
          </p:spPr>
        </p:pic>
        <p:sp>
          <p:nvSpPr>
            <p:cNvPr id="43" name="TextBox 42">
              <a:extLst>
                <a:ext uri="{FF2B5EF4-FFF2-40B4-BE49-F238E27FC236}">
                  <a16:creationId xmlns:a16="http://schemas.microsoft.com/office/drawing/2014/main" xmlns="" id="{BC0A0787-A081-69C4-E2C3-EE72C7B85A49}"/>
                </a:ext>
              </a:extLst>
            </p:cNvPr>
            <p:cNvSpPr txBox="1"/>
            <p:nvPr/>
          </p:nvSpPr>
          <p:spPr>
            <a:xfrm>
              <a:off x="9100494" y="4144915"/>
              <a:ext cx="2039757" cy="1508105"/>
            </a:xfrm>
            <a:prstGeom prst="rect">
              <a:avLst/>
            </a:prstGeom>
            <a:noFill/>
          </p:spPr>
          <p:txBody>
            <a:bodyPr wrap="square">
              <a:spAutoFit/>
            </a:bodyPr>
            <a:lstStyle/>
            <a:p>
              <a:pPr algn="ctr"/>
              <a:r>
                <a:rPr lang="en-US" sz="2300" dirty="0"/>
                <a:t>Send invoices with Payment link &amp; Digital signature</a:t>
              </a:r>
            </a:p>
          </p:txBody>
        </p:sp>
      </p:grpSp>
    </p:spTree>
    <p:extLst>
      <p:ext uri="{BB962C8B-B14F-4D97-AF65-F5344CB8AC3E}">
        <p14:creationId xmlns:p14="http://schemas.microsoft.com/office/powerpoint/2010/main" val="2311293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75C77F-2B9E-81DA-3019-6040BFE76A4A}"/>
              </a:ext>
            </a:extLst>
          </p:cNvPr>
          <p:cNvSpPr>
            <a:spLocks noGrp="1"/>
          </p:cNvSpPr>
          <p:nvPr>
            <p:ph type="title"/>
          </p:nvPr>
        </p:nvSpPr>
        <p:spPr>
          <a:xfrm>
            <a:off x="452438" y="1170456"/>
            <a:ext cx="11152980" cy="454884"/>
          </a:xfrm>
        </p:spPr>
        <p:txBody>
          <a:bodyPr/>
          <a:lstStyle/>
          <a:p>
            <a:r>
              <a:rPr lang="en-US" sz="3200" dirty="0"/>
              <a:t>Out of scope requirements anticipated from Market</a:t>
            </a:r>
            <a:endParaRPr lang="en-IN" sz="3200" dirty="0"/>
          </a:p>
        </p:txBody>
      </p:sp>
      <p:graphicFrame>
        <p:nvGraphicFramePr>
          <p:cNvPr id="4" name="Content Placeholder 3">
            <a:extLst>
              <a:ext uri="{FF2B5EF4-FFF2-40B4-BE49-F238E27FC236}">
                <a16:creationId xmlns:a16="http://schemas.microsoft.com/office/drawing/2014/main" xmlns="" id="{23C6AE9F-5836-ED21-B696-41DBC2948E54}"/>
              </a:ext>
            </a:extLst>
          </p:cNvPr>
          <p:cNvGraphicFramePr>
            <a:graphicFrameLocks noGrp="1"/>
          </p:cNvGraphicFramePr>
          <p:nvPr>
            <p:ph sz="half" idx="1"/>
            <p:extLst>
              <p:ext uri="{D42A27DB-BD31-4B8C-83A1-F6EECF244321}">
                <p14:modId xmlns:p14="http://schemas.microsoft.com/office/powerpoint/2010/main" val="1283852468"/>
              </p:ext>
            </p:extLst>
          </p:nvPr>
        </p:nvGraphicFramePr>
        <p:xfrm>
          <a:off x="452438" y="1803400"/>
          <a:ext cx="11152187" cy="462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8530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80795310-62CA-4C23-094A-32ACB9FCFDF7}"/>
              </a:ext>
            </a:extLst>
          </p:cNvPr>
          <p:cNvPicPr>
            <a:picLocks noChangeAspect="1"/>
          </p:cNvPicPr>
          <p:nvPr/>
        </p:nvPicPr>
        <p:blipFill>
          <a:blip r:embed="rId2">
            <a:alphaModFix amt="12000"/>
          </a:blip>
          <a:stretch>
            <a:fillRect/>
          </a:stretch>
        </p:blipFill>
        <p:spPr>
          <a:xfrm>
            <a:off x="0" y="10885"/>
            <a:ext cx="12050486" cy="6642359"/>
          </a:xfrm>
          <a:prstGeom prst="rect">
            <a:avLst/>
          </a:prstGeom>
        </p:spPr>
      </p:pic>
      <p:sp>
        <p:nvSpPr>
          <p:cNvPr id="5" name="Title 1">
            <a:extLst>
              <a:ext uri="{FF2B5EF4-FFF2-40B4-BE49-F238E27FC236}">
                <a16:creationId xmlns:a16="http://schemas.microsoft.com/office/drawing/2014/main" xmlns="" id="{DBE3E179-7D42-72C6-D121-C4AB007B36B9}"/>
              </a:ext>
            </a:extLst>
          </p:cNvPr>
          <p:cNvSpPr txBox="1">
            <a:spLocks/>
          </p:cNvSpPr>
          <p:nvPr/>
        </p:nvSpPr>
        <p:spPr>
          <a:xfrm>
            <a:off x="1287581" y="3093719"/>
            <a:ext cx="10675818" cy="84473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Import from Excel</a:t>
            </a:r>
          </a:p>
        </p:txBody>
      </p:sp>
    </p:spTree>
    <p:extLst>
      <p:ext uri="{BB962C8B-B14F-4D97-AF65-F5344CB8AC3E}">
        <p14:creationId xmlns:p14="http://schemas.microsoft.com/office/powerpoint/2010/main" val="757705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457537-F594-38B2-E67C-CD1198D31C64}"/>
              </a:ext>
            </a:extLst>
          </p:cNvPr>
          <p:cNvSpPr>
            <a:spLocks noGrp="1"/>
          </p:cNvSpPr>
          <p:nvPr>
            <p:ph type="title"/>
          </p:nvPr>
        </p:nvSpPr>
        <p:spPr/>
        <p:txBody>
          <a:bodyPr>
            <a:noAutofit/>
          </a:bodyPr>
          <a:lstStyle/>
          <a:p>
            <a:pPr algn="l"/>
            <a:r>
              <a:rPr lang="en-US" sz="3200" dirty="0"/>
              <a:t>Overview</a:t>
            </a:r>
            <a:endParaRPr lang="en-IN" sz="3200" b="0" dirty="0"/>
          </a:p>
        </p:txBody>
      </p:sp>
      <p:grpSp>
        <p:nvGrpSpPr>
          <p:cNvPr id="26" name="Group 25">
            <a:extLst>
              <a:ext uri="{FF2B5EF4-FFF2-40B4-BE49-F238E27FC236}">
                <a16:creationId xmlns:a16="http://schemas.microsoft.com/office/drawing/2014/main" xmlns="" id="{BC470504-3F97-2933-B803-6345CA8D4493}"/>
              </a:ext>
            </a:extLst>
          </p:cNvPr>
          <p:cNvGrpSpPr/>
          <p:nvPr/>
        </p:nvGrpSpPr>
        <p:grpSpPr>
          <a:xfrm>
            <a:off x="789889" y="1958365"/>
            <a:ext cx="4650842" cy="1863148"/>
            <a:chOff x="789889" y="1958365"/>
            <a:chExt cx="4650842" cy="1863148"/>
          </a:xfrm>
        </p:grpSpPr>
        <p:pic>
          <p:nvPicPr>
            <p:cNvPr id="16" name="Picture 15">
              <a:extLst>
                <a:ext uri="{FF2B5EF4-FFF2-40B4-BE49-F238E27FC236}">
                  <a16:creationId xmlns:a16="http://schemas.microsoft.com/office/drawing/2014/main" xmlns="" id="{ADDF64C4-1257-6B04-1C3C-70BBD86AC68C}"/>
                </a:ext>
              </a:extLst>
            </p:cNvPr>
            <p:cNvPicPr>
              <a:picLocks noChangeAspect="1"/>
            </p:cNvPicPr>
            <p:nvPr/>
          </p:nvPicPr>
          <p:blipFill>
            <a:blip r:embed="rId2"/>
            <a:stretch>
              <a:fillRect/>
            </a:stretch>
          </p:blipFill>
          <p:spPr>
            <a:xfrm>
              <a:off x="789889" y="1958365"/>
              <a:ext cx="4500000" cy="1863148"/>
            </a:xfrm>
            <a:prstGeom prst="rect">
              <a:avLst/>
            </a:prstGeom>
          </p:spPr>
        </p:pic>
        <p:sp>
          <p:nvSpPr>
            <p:cNvPr id="19" name="TextBox 18">
              <a:extLst>
                <a:ext uri="{FF2B5EF4-FFF2-40B4-BE49-F238E27FC236}">
                  <a16:creationId xmlns:a16="http://schemas.microsoft.com/office/drawing/2014/main" xmlns="" id="{71A8496A-574F-902D-95BA-90B2B828F8F7}"/>
                </a:ext>
              </a:extLst>
            </p:cNvPr>
            <p:cNvSpPr txBox="1"/>
            <p:nvPr/>
          </p:nvSpPr>
          <p:spPr>
            <a:xfrm>
              <a:off x="1846291" y="2643458"/>
              <a:ext cx="3594440" cy="461665"/>
            </a:xfrm>
            <a:prstGeom prst="rect">
              <a:avLst/>
            </a:prstGeom>
            <a:noFill/>
          </p:spPr>
          <p:txBody>
            <a:bodyPr wrap="square">
              <a:spAutoFit/>
            </a:bodyPr>
            <a:lstStyle/>
            <a:p>
              <a:r>
                <a:rPr lang="en-US" sz="2400" dirty="0"/>
                <a:t>Pre-requisites</a:t>
              </a:r>
              <a:endParaRPr lang="en-IN" sz="2400" dirty="0"/>
            </a:p>
          </p:txBody>
        </p:sp>
      </p:grpSp>
      <p:grpSp>
        <p:nvGrpSpPr>
          <p:cNvPr id="24" name="Group 23">
            <a:extLst>
              <a:ext uri="{FF2B5EF4-FFF2-40B4-BE49-F238E27FC236}">
                <a16:creationId xmlns:a16="http://schemas.microsoft.com/office/drawing/2014/main" xmlns="" id="{5749BFBF-C766-1C0D-C3CE-A52723B651EA}"/>
              </a:ext>
            </a:extLst>
          </p:cNvPr>
          <p:cNvGrpSpPr/>
          <p:nvPr/>
        </p:nvGrpSpPr>
        <p:grpSpPr>
          <a:xfrm>
            <a:off x="789889" y="4479338"/>
            <a:ext cx="4650843" cy="1859622"/>
            <a:chOff x="789889" y="4479338"/>
            <a:chExt cx="4650843" cy="1859622"/>
          </a:xfrm>
        </p:grpSpPr>
        <p:sp>
          <p:nvSpPr>
            <p:cNvPr id="22" name="TextBox 21">
              <a:extLst>
                <a:ext uri="{FF2B5EF4-FFF2-40B4-BE49-F238E27FC236}">
                  <a16:creationId xmlns:a16="http://schemas.microsoft.com/office/drawing/2014/main" xmlns="" id="{A984157B-7A0A-4AD2-AEC5-5CFA292B7934}"/>
                </a:ext>
              </a:extLst>
            </p:cNvPr>
            <p:cNvSpPr txBox="1"/>
            <p:nvPr/>
          </p:nvSpPr>
          <p:spPr>
            <a:xfrm>
              <a:off x="1727714" y="5178316"/>
              <a:ext cx="3713018" cy="461665"/>
            </a:xfrm>
            <a:prstGeom prst="rect">
              <a:avLst/>
            </a:prstGeom>
            <a:noFill/>
          </p:spPr>
          <p:txBody>
            <a:bodyPr wrap="square">
              <a:spAutoFit/>
            </a:bodyPr>
            <a:lstStyle/>
            <a:p>
              <a:r>
                <a:rPr lang="en-IN" sz="2400" dirty="0"/>
                <a:t>Introduction to Excel Import</a:t>
              </a:r>
            </a:p>
          </p:txBody>
        </p:sp>
        <p:pic>
          <p:nvPicPr>
            <p:cNvPr id="23" name="Picture 22">
              <a:extLst>
                <a:ext uri="{FF2B5EF4-FFF2-40B4-BE49-F238E27FC236}">
                  <a16:creationId xmlns:a16="http://schemas.microsoft.com/office/drawing/2014/main" xmlns="" id="{E2DA0537-25C3-3FBA-C00D-B01BA36EE9CC}"/>
                </a:ext>
              </a:extLst>
            </p:cNvPr>
            <p:cNvPicPr>
              <a:picLocks noChangeAspect="1"/>
            </p:cNvPicPr>
            <p:nvPr/>
          </p:nvPicPr>
          <p:blipFill>
            <a:blip r:embed="rId3"/>
            <a:stretch>
              <a:fillRect/>
            </a:stretch>
          </p:blipFill>
          <p:spPr>
            <a:xfrm rot="10800000">
              <a:off x="789889" y="4479338"/>
              <a:ext cx="4500000" cy="1859622"/>
            </a:xfrm>
            <a:prstGeom prst="rect">
              <a:avLst/>
            </a:prstGeom>
          </p:spPr>
        </p:pic>
      </p:grpSp>
      <p:pic>
        <p:nvPicPr>
          <p:cNvPr id="27" name="Picture 26">
            <a:extLst>
              <a:ext uri="{FF2B5EF4-FFF2-40B4-BE49-F238E27FC236}">
                <a16:creationId xmlns:a16="http://schemas.microsoft.com/office/drawing/2014/main" xmlns="" id="{44C601BB-0A09-367C-98C0-6BC30E63E999}"/>
              </a:ext>
            </a:extLst>
          </p:cNvPr>
          <p:cNvPicPr>
            <a:picLocks noChangeAspect="1"/>
          </p:cNvPicPr>
          <p:nvPr/>
        </p:nvPicPr>
        <p:blipFill>
          <a:blip r:embed="rId4"/>
          <a:stretch>
            <a:fillRect/>
          </a:stretch>
        </p:blipFill>
        <p:spPr>
          <a:xfrm>
            <a:off x="6751270" y="1947404"/>
            <a:ext cx="4500000" cy="1853774"/>
          </a:xfrm>
          <a:prstGeom prst="rect">
            <a:avLst/>
          </a:prstGeom>
        </p:spPr>
      </p:pic>
      <p:sp>
        <p:nvSpPr>
          <p:cNvPr id="29" name="TextBox 28">
            <a:extLst>
              <a:ext uri="{FF2B5EF4-FFF2-40B4-BE49-F238E27FC236}">
                <a16:creationId xmlns:a16="http://schemas.microsoft.com/office/drawing/2014/main" xmlns="" id="{952CED12-A22C-799B-446A-AC07DA365149}"/>
              </a:ext>
            </a:extLst>
          </p:cNvPr>
          <p:cNvSpPr txBox="1"/>
          <p:nvPr/>
        </p:nvSpPr>
        <p:spPr>
          <a:xfrm>
            <a:off x="7920521" y="2643458"/>
            <a:ext cx="3594440" cy="461665"/>
          </a:xfrm>
          <a:prstGeom prst="rect">
            <a:avLst/>
          </a:prstGeom>
          <a:noFill/>
        </p:spPr>
        <p:txBody>
          <a:bodyPr wrap="square">
            <a:spAutoFit/>
          </a:bodyPr>
          <a:lstStyle/>
          <a:p>
            <a:r>
              <a:rPr lang="en-US" sz="2400" dirty="0"/>
              <a:t>Key Features </a:t>
            </a:r>
            <a:endParaRPr lang="en-IN" sz="2400" dirty="0"/>
          </a:p>
        </p:txBody>
      </p:sp>
      <p:pic>
        <p:nvPicPr>
          <p:cNvPr id="32" name="Picture 31">
            <a:extLst>
              <a:ext uri="{FF2B5EF4-FFF2-40B4-BE49-F238E27FC236}">
                <a16:creationId xmlns:a16="http://schemas.microsoft.com/office/drawing/2014/main" xmlns="" id="{A3E64EF9-49F6-978D-7B8E-0C41E0D55474}"/>
              </a:ext>
            </a:extLst>
          </p:cNvPr>
          <p:cNvPicPr>
            <a:picLocks noChangeAspect="1"/>
          </p:cNvPicPr>
          <p:nvPr/>
        </p:nvPicPr>
        <p:blipFill>
          <a:blip r:embed="rId5"/>
          <a:stretch>
            <a:fillRect/>
          </a:stretch>
        </p:blipFill>
        <p:spPr>
          <a:xfrm rot="10800000">
            <a:off x="6751270" y="4497232"/>
            <a:ext cx="4500000" cy="1850280"/>
          </a:xfrm>
          <a:prstGeom prst="rect">
            <a:avLst/>
          </a:prstGeom>
        </p:spPr>
      </p:pic>
      <p:sp>
        <p:nvSpPr>
          <p:cNvPr id="33" name="TextBox 32">
            <a:extLst>
              <a:ext uri="{FF2B5EF4-FFF2-40B4-BE49-F238E27FC236}">
                <a16:creationId xmlns:a16="http://schemas.microsoft.com/office/drawing/2014/main" xmlns="" id="{FA8F668C-CBE1-1F7D-88AC-0626AA598AE9}"/>
              </a:ext>
            </a:extLst>
          </p:cNvPr>
          <p:cNvSpPr txBox="1"/>
          <p:nvPr/>
        </p:nvSpPr>
        <p:spPr>
          <a:xfrm>
            <a:off x="7920521" y="5145804"/>
            <a:ext cx="3594440" cy="461665"/>
          </a:xfrm>
          <a:prstGeom prst="rect">
            <a:avLst/>
          </a:prstGeom>
          <a:noFill/>
        </p:spPr>
        <p:txBody>
          <a:bodyPr wrap="square">
            <a:spAutoFit/>
          </a:bodyPr>
          <a:lstStyle/>
          <a:p>
            <a:r>
              <a:rPr lang="en-US" sz="2400" dirty="0"/>
              <a:t>Product walk through</a:t>
            </a:r>
            <a:endParaRPr lang="en-IN" sz="2400" dirty="0"/>
          </a:p>
        </p:txBody>
      </p:sp>
    </p:spTree>
    <p:extLst>
      <p:ext uri="{BB962C8B-B14F-4D97-AF65-F5344CB8AC3E}">
        <p14:creationId xmlns:p14="http://schemas.microsoft.com/office/powerpoint/2010/main" val="3564538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457537-F594-38B2-E67C-CD1198D31C64}"/>
              </a:ext>
            </a:extLst>
          </p:cNvPr>
          <p:cNvSpPr>
            <a:spLocks noGrp="1"/>
          </p:cNvSpPr>
          <p:nvPr>
            <p:ph type="title"/>
          </p:nvPr>
        </p:nvSpPr>
        <p:spPr/>
        <p:txBody>
          <a:bodyPr>
            <a:noAutofit/>
          </a:bodyPr>
          <a:lstStyle/>
          <a:p>
            <a:pPr algn="l"/>
            <a:r>
              <a:rPr lang="en-US" sz="3200" dirty="0"/>
              <a:t>Pre-requisites to use Excel feature</a:t>
            </a:r>
            <a:endParaRPr lang="en-IN" sz="3200" b="0" dirty="0"/>
          </a:p>
        </p:txBody>
      </p:sp>
      <p:grpSp>
        <p:nvGrpSpPr>
          <p:cNvPr id="8" name="Group 7">
            <a:extLst>
              <a:ext uri="{FF2B5EF4-FFF2-40B4-BE49-F238E27FC236}">
                <a16:creationId xmlns:a16="http://schemas.microsoft.com/office/drawing/2014/main" xmlns="" id="{0249B3AE-07DF-05F6-FFAD-DCF876B9E16D}"/>
              </a:ext>
            </a:extLst>
          </p:cNvPr>
          <p:cNvGrpSpPr/>
          <p:nvPr/>
        </p:nvGrpSpPr>
        <p:grpSpPr>
          <a:xfrm>
            <a:off x="1419765" y="1890723"/>
            <a:ext cx="1753200" cy="2192199"/>
            <a:chOff x="1397994" y="2097552"/>
            <a:chExt cx="1753200" cy="2192199"/>
          </a:xfrm>
        </p:grpSpPr>
        <p:pic>
          <p:nvPicPr>
            <p:cNvPr id="4" name="Picture 3">
              <a:extLst>
                <a:ext uri="{FF2B5EF4-FFF2-40B4-BE49-F238E27FC236}">
                  <a16:creationId xmlns:a16="http://schemas.microsoft.com/office/drawing/2014/main" xmlns="" id="{12CDDAE2-25EC-4842-49F0-0346E7A86874}"/>
                </a:ext>
              </a:extLst>
            </p:cNvPr>
            <p:cNvPicPr>
              <a:picLocks noChangeAspect="1"/>
            </p:cNvPicPr>
            <p:nvPr/>
          </p:nvPicPr>
          <p:blipFill>
            <a:blip r:embed="rId2"/>
            <a:stretch>
              <a:fillRect/>
            </a:stretch>
          </p:blipFill>
          <p:spPr>
            <a:xfrm>
              <a:off x="1397994" y="2097552"/>
              <a:ext cx="1753200" cy="2192199"/>
            </a:xfrm>
            <a:prstGeom prst="rect">
              <a:avLst/>
            </a:prstGeom>
          </p:spPr>
        </p:pic>
        <p:pic>
          <p:nvPicPr>
            <p:cNvPr id="6" name="Picture 5">
              <a:extLst>
                <a:ext uri="{FF2B5EF4-FFF2-40B4-BE49-F238E27FC236}">
                  <a16:creationId xmlns:a16="http://schemas.microsoft.com/office/drawing/2014/main" xmlns="" id="{FD4757E3-D2BB-711D-2927-52BA940030E3}"/>
                </a:ext>
              </a:extLst>
            </p:cNvPr>
            <p:cNvPicPr>
              <a:picLocks noChangeAspect="1"/>
            </p:cNvPicPr>
            <p:nvPr/>
          </p:nvPicPr>
          <p:blipFill>
            <a:blip r:embed="rId3"/>
            <a:stretch>
              <a:fillRect/>
            </a:stretch>
          </p:blipFill>
          <p:spPr>
            <a:xfrm>
              <a:off x="1879459" y="2730667"/>
              <a:ext cx="790270" cy="991869"/>
            </a:xfrm>
            <a:prstGeom prst="rect">
              <a:avLst/>
            </a:prstGeom>
          </p:spPr>
        </p:pic>
      </p:grpSp>
      <p:sp>
        <p:nvSpPr>
          <p:cNvPr id="7" name="TextBox 6">
            <a:extLst>
              <a:ext uri="{FF2B5EF4-FFF2-40B4-BE49-F238E27FC236}">
                <a16:creationId xmlns:a16="http://schemas.microsoft.com/office/drawing/2014/main" xmlns="" id="{1C788114-86D7-8C53-14D2-E38B58A66717}"/>
              </a:ext>
            </a:extLst>
          </p:cNvPr>
          <p:cNvSpPr txBox="1"/>
          <p:nvPr/>
        </p:nvSpPr>
        <p:spPr>
          <a:xfrm>
            <a:off x="507438" y="4295695"/>
            <a:ext cx="3577854" cy="1631216"/>
          </a:xfrm>
          <a:prstGeom prst="rect">
            <a:avLst/>
          </a:prstGeom>
          <a:noFill/>
        </p:spPr>
        <p:txBody>
          <a:bodyPr wrap="square" rtlCol="0" anchor="b">
            <a:spAutoFit/>
          </a:bodyPr>
          <a:lstStyle/>
          <a:p>
            <a:pPr algn="ctr"/>
            <a:r>
              <a:rPr lang="en-US" sz="2000" spc="-30" dirty="0">
                <a:solidFill>
                  <a:schemeClr val="bg1">
                    <a:lumMod val="50000"/>
                  </a:schemeClr>
                </a:solidFill>
                <a:latin typeface="Poppins" pitchFamily="2" charset="77"/>
                <a:cs typeface="Poppins" pitchFamily="2" charset="77"/>
              </a:rPr>
              <a:t>Excel Import feature is supported from TallyPrime Release 4.0 onwards. Customers must upgrade to use this feature</a:t>
            </a:r>
          </a:p>
        </p:txBody>
      </p:sp>
      <p:grpSp>
        <p:nvGrpSpPr>
          <p:cNvPr id="14" name="Group 13">
            <a:extLst>
              <a:ext uri="{FF2B5EF4-FFF2-40B4-BE49-F238E27FC236}">
                <a16:creationId xmlns:a16="http://schemas.microsoft.com/office/drawing/2014/main" xmlns="" id="{573B3413-720C-832C-16C7-C7424CD6D168}"/>
              </a:ext>
            </a:extLst>
          </p:cNvPr>
          <p:cNvGrpSpPr/>
          <p:nvPr/>
        </p:nvGrpSpPr>
        <p:grpSpPr>
          <a:xfrm>
            <a:off x="5327738" y="1889026"/>
            <a:ext cx="1754557" cy="2193896"/>
            <a:chOff x="5327738" y="1889026"/>
            <a:chExt cx="1754557" cy="2193896"/>
          </a:xfrm>
        </p:grpSpPr>
        <p:pic>
          <p:nvPicPr>
            <p:cNvPr id="3" name="Picture 2">
              <a:extLst>
                <a:ext uri="{FF2B5EF4-FFF2-40B4-BE49-F238E27FC236}">
                  <a16:creationId xmlns:a16="http://schemas.microsoft.com/office/drawing/2014/main" xmlns="" id="{7E7DE3D0-850B-576C-9ACF-4D79A2B976C2}"/>
                </a:ext>
              </a:extLst>
            </p:cNvPr>
            <p:cNvPicPr>
              <a:picLocks noChangeAspect="1"/>
            </p:cNvPicPr>
            <p:nvPr/>
          </p:nvPicPr>
          <p:blipFill>
            <a:blip r:embed="rId4"/>
            <a:stretch>
              <a:fillRect/>
            </a:stretch>
          </p:blipFill>
          <p:spPr>
            <a:xfrm>
              <a:off x="5327738" y="1889026"/>
              <a:ext cx="1754557" cy="2193896"/>
            </a:xfrm>
            <a:prstGeom prst="rect">
              <a:avLst/>
            </a:prstGeom>
          </p:spPr>
        </p:pic>
        <p:pic>
          <p:nvPicPr>
            <p:cNvPr id="9" name="Picture 8">
              <a:extLst>
                <a:ext uri="{FF2B5EF4-FFF2-40B4-BE49-F238E27FC236}">
                  <a16:creationId xmlns:a16="http://schemas.microsoft.com/office/drawing/2014/main" xmlns="" id="{38843575-A759-4DF5-1FF8-7AA596ABAE68}"/>
                </a:ext>
              </a:extLst>
            </p:cNvPr>
            <p:cNvPicPr>
              <a:picLocks noChangeAspect="1"/>
            </p:cNvPicPr>
            <p:nvPr/>
          </p:nvPicPr>
          <p:blipFill>
            <a:blip r:embed="rId5"/>
            <a:stretch>
              <a:fillRect/>
            </a:stretch>
          </p:blipFill>
          <p:spPr>
            <a:xfrm>
              <a:off x="5794420" y="2609176"/>
              <a:ext cx="821192" cy="821192"/>
            </a:xfrm>
            <a:prstGeom prst="rect">
              <a:avLst/>
            </a:prstGeom>
          </p:spPr>
        </p:pic>
      </p:grpSp>
      <p:sp>
        <p:nvSpPr>
          <p:cNvPr id="10" name="TextBox 9">
            <a:extLst>
              <a:ext uri="{FF2B5EF4-FFF2-40B4-BE49-F238E27FC236}">
                <a16:creationId xmlns:a16="http://schemas.microsoft.com/office/drawing/2014/main" xmlns="" id="{2DA00E06-1B3E-E3B3-2974-D6C0A9305763}"/>
              </a:ext>
            </a:extLst>
          </p:cNvPr>
          <p:cNvSpPr txBox="1"/>
          <p:nvPr/>
        </p:nvSpPr>
        <p:spPr>
          <a:xfrm>
            <a:off x="4416089" y="4295695"/>
            <a:ext cx="3577854" cy="1323439"/>
          </a:xfrm>
          <a:prstGeom prst="rect">
            <a:avLst/>
          </a:prstGeom>
          <a:noFill/>
        </p:spPr>
        <p:txBody>
          <a:bodyPr wrap="square" rtlCol="0" anchor="b">
            <a:spAutoFit/>
          </a:bodyPr>
          <a:lstStyle/>
          <a:p>
            <a:pPr algn="ctr"/>
            <a:r>
              <a:rPr lang="en-US" sz="2000" spc="-30" dirty="0">
                <a:solidFill>
                  <a:schemeClr val="bg1">
                    <a:lumMod val="50000"/>
                  </a:schemeClr>
                </a:solidFill>
                <a:latin typeface="Poppins" pitchFamily="2" charset="77"/>
                <a:cs typeface="Poppins" pitchFamily="2" charset="77"/>
              </a:rPr>
              <a:t>All xls and xlsx from excel 97-2003 is supported  to experience Excel Import feature</a:t>
            </a:r>
          </a:p>
        </p:txBody>
      </p:sp>
      <p:grpSp>
        <p:nvGrpSpPr>
          <p:cNvPr id="15" name="Group 14">
            <a:extLst>
              <a:ext uri="{FF2B5EF4-FFF2-40B4-BE49-F238E27FC236}">
                <a16:creationId xmlns:a16="http://schemas.microsoft.com/office/drawing/2014/main" xmlns="" id="{A824E7CC-94A3-C8EE-5D5E-76F9F5D1C5D1}"/>
              </a:ext>
            </a:extLst>
          </p:cNvPr>
          <p:cNvGrpSpPr/>
          <p:nvPr/>
        </p:nvGrpSpPr>
        <p:grpSpPr>
          <a:xfrm>
            <a:off x="9316199" y="1889026"/>
            <a:ext cx="1753200" cy="2192199"/>
            <a:chOff x="9316199" y="1889026"/>
            <a:chExt cx="1753200" cy="2192199"/>
          </a:xfrm>
        </p:grpSpPr>
        <p:pic>
          <p:nvPicPr>
            <p:cNvPr id="11" name="Picture 10">
              <a:extLst>
                <a:ext uri="{FF2B5EF4-FFF2-40B4-BE49-F238E27FC236}">
                  <a16:creationId xmlns:a16="http://schemas.microsoft.com/office/drawing/2014/main" xmlns="" id="{A0A84B22-2645-73F4-1FF2-52D53AA6F303}"/>
                </a:ext>
              </a:extLst>
            </p:cNvPr>
            <p:cNvPicPr>
              <a:picLocks noChangeAspect="1"/>
            </p:cNvPicPr>
            <p:nvPr/>
          </p:nvPicPr>
          <p:blipFill>
            <a:blip r:embed="rId6"/>
            <a:stretch>
              <a:fillRect/>
            </a:stretch>
          </p:blipFill>
          <p:spPr>
            <a:xfrm>
              <a:off x="9316199" y="1889026"/>
              <a:ext cx="1753200" cy="2192199"/>
            </a:xfrm>
            <a:prstGeom prst="rect">
              <a:avLst/>
            </a:prstGeom>
          </p:spPr>
        </p:pic>
        <p:pic>
          <p:nvPicPr>
            <p:cNvPr id="12" name="Picture 11">
              <a:extLst>
                <a:ext uri="{FF2B5EF4-FFF2-40B4-BE49-F238E27FC236}">
                  <a16:creationId xmlns:a16="http://schemas.microsoft.com/office/drawing/2014/main" xmlns="" id="{B4E46B9C-4624-055C-4117-F1ED9AD468F4}"/>
                </a:ext>
              </a:extLst>
            </p:cNvPr>
            <p:cNvPicPr>
              <a:picLocks noChangeAspect="1"/>
            </p:cNvPicPr>
            <p:nvPr/>
          </p:nvPicPr>
          <p:blipFill>
            <a:blip r:embed="rId7"/>
            <a:stretch>
              <a:fillRect/>
            </a:stretch>
          </p:blipFill>
          <p:spPr>
            <a:xfrm>
              <a:off x="9635586" y="2623858"/>
              <a:ext cx="1114425" cy="791828"/>
            </a:xfrm>
            <a:prstGeom prst="rect">
              <a:avLst/>
            </a:prstGeom>
          </p:spPr>
        </p:pic>
      </p:grpSp>
      <p:sp>
        <p:nvSpPr>
          <p:cNvPr id="13" name="TextBox 12">
            <a:extLst>
              <a:ext uri="{FF2B5EF4-FFF2-40B4-BE49-F238E27FC236}">
                <a16:creationId xmlns:a16="http://schemas.microsoft.com/office/drawing/2014/main" xmlns="" id="{D376D561-62E4-4198-12F2-A6271BB4C885}"/>
              </a:ext>
            </a:extLst>
          </p:cNvPr>
          <p:cNvSpPr txBox="1"/>
          <p:nvPr/>
        </p:nvSpPr>
        <p:spPr>
          <a:xfrm>
            <a:off x="8324740" y="4295695"/>
            <a:ext cx="3577854" cy="1631216"/>
          </a:xfrm>
          <a:prstGeom prst="rect">
            <a:avLst/>
          </a:prstGeom>
          <a:noFill/>
        </p:spPr>
        <p:txBody>
          <a:bodyPr wrap="square" rtlCol="0" anchor="b">
            <a:spAutoFit/>
          </a:bodyPr>
          <a:lstStyle/>
          <a:p>
            <a:pPr algn="ctr"/>
            <a:r>
              <a:rPr lang="en-US" sz="2000" spc="-30" dirty="0">
                <a:solidFill>
                  <a:schemeClr val="bg1">
                    <a:lumMod val="50000"/>
                  </a:schemeClr>
                </a:solidFill>
                <a:latin typeface="Poppins" pitchFamily="2" charset="77"/>
                <a:cs typeface="Poppins" pitchFamily="2" charset="77"/>
              </a:rPr>
              <a:t>Customers who are using  Excel Customization should perform few modifications before using Excel Feature in 4.0</a:t>
            </a:r>
          </a:p>
        </p:txBody>
      </p:sp>
    </p:spTree>
    <p:extLst>
      <p:ext uri="{BB962C8B-B14F-4D97-AF65-F5344CB8AC3E}">
        <p14:creationId xmlns:p14="http://schemas.microsoft.com/office/powerpoint/2010/main" val="2187376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xmlns="" id="{3727425C-10FB-42CD-BD7F-4D00A8C803E1}"/>
              </a:ext>
            </a:extLst>
          </p:cNvPr>
          <p:cNvSpPr/>
          <p:nvPr/>
        </p:nvSpPr>
        <p:spPr>
          <a:xfrm>
            <a:off x="6011" y="-3570"/>
            <a:ext cx="5692775" cy="6858000"/>
          </a:xfrm>
          <a:custGeom>
            <a:avLst/>
            <a:gdLst/>
            <a:ahLst/>
            <a:cxnLst>
              <a:cxn ang="3cd4">
                <a:pos x="hc" y="t"/>
              </a:cxn>
              <a:cxn ang="cd2">
                <a:pos x="l" y="vc"/>
              </a:cxn>
              <a:cxn ang="cd4">
                <a:pos x="hc" y="b"/>
              </a:cxn>
              <a:cxn ang="0">
                <a:pos x="r" y="vc"/>
              </a:cxn>
            </a:cxnLst>
            <a:rect l="l" t="t" r="r" b="b"/>
            <a:pathLst>
              <a:path w="9137" h="11007">
                <a:moveTo>
                  <a:pt x="0" y="11007"/>
                </a:moveTo>
                <a:lnTo>
                  <a:pt x="9137" y="11007"/>
                </a:lnTo>
                <a:lnTo>
                  <a:pt x="9137" y="0"/>
                </a:lnTo>
                <a:lnTo>
                  <a:pt x="0" y="0"/>
                </a:lnTo>
                <a:close/>
              </a:path>
            </a:pathLst>
          </a:custGeom>
          <a:solidFill>
            <a:schemeClr val="accent2">
              <a:lumMod val="75000"/>
            </a:schemeClr>
          </a:solidFill>
          <a:ln cap="flat">
            <a:noFill/>
            <a:prstDash val="solid"/>
          </a:ln>
        </p:spPr>
        <p:txBody>
          <a:bodyPr vert="horz" wrap="none" lIns="45000" tIns="22500" rIns="45000" bIns="22500" anchor="ctr" anchorCtr="1" compatLnSpc="0"/>
          <a:lstStyle/>
          <a:p>
            <a:pPr defTabSz="914217" hangingPunct="0"/>
            <a:endParaRPr lang="en-US" sz="900" dirty="0">
              <a:latin typeface="Poppins" panose="00000500000000000000" pitchFamily="2" charset="0"/>
              <a:ea typeface="Microsoft YaHei" pitchFamily="2"/>
              <a:cs typeface="Lucida Sans" pitchFamily="2"/>
            </a:endParaRPr>
          </a:p>
        </p:txBody>
      </p:sp>
      <p:sp>
        <p:nvSpPr>
          <p:cNvPr id="15" name="Freeform: Shape 14">
            <a:extLst>
              <a:ext uri="{FF2B5EF4-FFF2-40B4-BE49-F238E27FC236}">
                <a16:creationId xmlns:a16="http://schemas.microsoft.com/office/drawing/2014/main" xmlns="" id="{283B04FE-8CC3-478D-8129-47F2365B882D}"/>
              </a:ext>
            </a:extLst>
          </p:cNvPr>
          <p:cNvSpPr/>
          <p:nvPr/>
        </p:nvSpPr>
        <p:spPr>
          <a:xfrm>
            <a:off x="5698786" y="3570"/>
            <a:ext cx="6487203" cy="6858000"/>
          </a:xfrm>
          <a:custGeom>
            <a:avLst/>
            <a:gdLst/>
            <a:ahLst/>
            <a:cxnLst>
              <a:cxn ang="3cd4">
                <a:pos x="hc" y="t"/>
              </a:cxn>
              <a:cxn ang="cd2">
                <a:pos x="l" y="vc"/>
              </a:cxn>
              <a:cxn ang="cd4">
                <a:pos x="hc" y="b"/>
              </a:cxn>
              <a:cxn ang="0">
                <a:pos x="r" y="vc"/>
              </a:cxn>
            </a:cxnLst>
            <a:rect l="l" t="t" r="r" b="b"/>
            <a:pathLst>
              <a:path w="9163" h="9794">
                <a:moveTo>
                  <a:pt x="9163" y="9794"/>
                </a:moveTo>
                <a:lnTo>
                  <a:pt x="0" y="9794"/>
                </a:lnTo>
                <a:lnTo>
                  <a:pt x="0" y="0"/>
                </a:lnTo>
                <a:lnTo>
                  <a:pt x="9163" y="0"/>
                </a:lnTo>
                <a:close/>
              </a:path>
            </a:pathLst>
          </a:custGeom>
          <a:solidFill>
            <a:schemeClr val="bg2">
              <a:lumMod val="95000"/>
            </a:schemeClr>
          </a:solidFill>
          <a:ln cap="flat">
            <a:noFill/>
            <a:prstDash val="solid"/>
          </a:ln>
        </p:spPr>
        <p:txBody>
          <a:bodyPr vert="horz" wrap="none" lIns="45000" tIns="22500" rIns="45000" bIns="22500" anchor="ctr" anchorCtr="1" compatLnSpc="0"/>
          <a:lstStyle/>
          <a:p>
            <a:pPr defTabSz="914217" hangingPunct="0"/>
            <a:endParaRPr lang="en-US" sz="900" dirty="0">
              <a:solidFill>
                <a:srgbClr val="747A94"/>
              </a:solidFill>
              <a:latin typeface="Poppins" panose="00000500000000000000" pitchFamily="2" charset="0"/>
              <a:ea typeface="Microsoft YaHei" pitchFamily="2"/>
              <a:cs typeface="Lucida Sans" pitchFamily="2"/>
            </a:endParaRPr>
          </a:p>
        </p:txBody>
      </p:sp>
      <p:sp>
        <p:nvSpPr>
          <p:cNvPr id="277" name="Freeform: Shape 276">
            <a:extLst>
              <a:ext uri="{FF2B5EF4-FFF2-40B4-BE49-F238E27FC236}">
                <a16:creationId xmlns:a16="http://schemas.microsoft.com/office/drawing/2014/main" xmlns="" id="{C70577A2-0323-4B29-BA03-765F7FA5FC83}"/>
              </a:ext>
            </a:extLst>
          </p:cNvPr>
          <p:cNvSpPr/>
          <p:nvPr/>
        </p:nvSpPr>
        <p:spPr>
          <a:xfrm>
            <a:off x="-555" y="5725801"/>
            <a:ext cx="1143418" cy="1073004"/>
          </a:xfrm>
          <a:custGeom>
            <a:avLst/>
            <a:gdLst>
              <a:gd name="connsiteX0" fmla="*/ 2286835 w 2286835"/>
              <a:gd name="connsiteY0" fmla="*/ 1132819 h 2146007"/>
              <a:gd name="connsiteX1" fmla="*/ 2286835 w 2286835"/>
              <a:gd name="connsiteY1" fmla="*/ 1354375 h 2146007"/>
              <a:gd name="connsiteX2" fmla="*/ 1830442 w 2286835"/>
              <a:gd name="connsiteY2" fmla="*/ 2146003 h 2146007"/>
              <a:gd name="connsiteX3" fmla="*/ 1702353 w 2286835"/>
              <a:gd name="connsiteY3" fmla="*/ 2146003 h 2146007"/>
              <a:gd name="connsiteX4" fmla="*/ 2286834 w 2286835"/>
              <a:gd name="connsiteY4" fmla="*/ 118392 h 2146007"/>
              <a:gd name="connsiteX5" fmla="*/ 2286834 w 2286835"/>
              <a:gd name="connsiteY5" fmla="*/ 340085 h 2146007"/>
              <a:gd name="connsiteX6" fmla="*/ 1244850 w 2286835"/>
              <a:gd name="connsiteY6" fmla="*/ 2146007 h 2146007"/>
              <a:gd name="connsiteX7" fmla="*/ 1116625 w 2286835"/>
              <a:gd name="connsiteY7" fmla="*/ 2146007 h 2146007"/>
              <a:gd name="connsiteX8" fmla="*/ 1769762 w 2286835"/>
              <a:gd name="connsiteY8" fmla="*/ 0 h 2146007"/>
              <a:gd name="connsiteX9" fmla="*/ 1896762 w 2286835"/>
              <a:gd name="connsiteY9" fmla="*/ 0 h 2146007"/>
              <a:gd name="connsiteX10" fmla="*/ 657894 w 2286835"/>
              <a:gd name="connsiteY10" fmla="*/ 2146007 h 2146007"/>
              <a:gd name="connsiteX11" fmla="*/ 530894 w 2286835"/>
              <a:gd name="connsiteY11" fmla="*/ 2146007 h 2146007"/>
              <a:gd name="connsiteX12" fmla="*/ 1182793 w 2286835"/>
              <a:gd name="connsiteY12" fmla="*/ 0 h 2146007"/>
              <a:gd name="connsiteX13" fmla="*/ 1311033 w 2286835"/>
              <a:gd name="connsiteY13" fmla="*/ 0 h 2146007"/>
              <a:gd name="connsiteX14" fmla="*/ 72213 w 2286835"/>
              <a:gd name="connsiteY14" fmla="*/ 2146007 h 2146007"/>
              <a:gd name="connsiteX15" fmla="*/ 0 w 2286835"/>
              <a:gd name="connsiteY15" fmla="*/ 2146007 h 2146007"/>
              <a:gd name="connsiteX16" fmla="*/ 0 w 2286835"/>
              <a:gd name="connsiteY16" fmla="*/ 2050103 h 2146007"/>
              <a:gd name="connsiteX17" fmla="*/ 597165 w 2286835"/>
              <a:gd name="connsiteY17" fmla="*/ 0 h 2146007"/>
              <a:gd name="connsiteX18" fmla="*/ 725306 w 2286835"/>
              <a:gd name="connsiteY18" fmla="*/ 0 h 2146007"/>
              <a:gd name="connsiteX19" fmla="*/ 0 w 2286835"/>
              <a:gd name="connsiteY19" fmla="*/ 1257442 h 2146007"/>
              <a:gd name="connsiteX20" fmla="*/ 0 w 2286835"/>
              <a:gd name="connsiteY20" fmla="*/ 1034588 h 214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835" h="2146007">
                <a:moveTo>
                  <a:pt x="2286835" y="1132819"/>
                </a:moveTo>
                <a:lnTo>
                  <a:pt x="2286835" y="1354375"/>
                </a:lnTo>
                <a:lnTo>
                  <a:pt x="1830442" y="2146003"/>
                </a:lnTo>
                <a:lnTo>
                  <a:pt x="1702353" y="2146003"/>
                </a:lnTo>
                <a:close/>
                <a:moveTo>
                  <a:pt x="2286834" y="118392"/>
                </a:moveTo>
                <a:lnTo>
                  <a:pt x="2286834" y="340085"/>
                </a:lnTo>
                <a:lnTo>
                  <a:pt x="1244850" y="2146007"/>
                </a:lnTo>
                <a:lnTo>
                  <a:pt x="1116625" y="2146007"/>
                </a:lnTo>
                <a:close/>
                <a:moveTo>
                  <a:pt x="1769762" y="0"/>
                </a:moveTo>
                <a:lnTo>
                  <a:pt x="1896762" y="0"/>
                </a:lnTo>
                <a:lnTo>
                  <a:pt x="657894" y="2146007"/>
                </a:lnTo>
                <a:lnTo>
                  <a:pt x="530894" y="2146007"/>
                </a:lnTo>
                <a:close/>
                <a:moveTo>
                  <a:pt x="1182793" y="0"/>
                </a:moveTo>
                <a:lnTo>
                  <a:pt x="1311033" y="0"/>
                </a:lnTo>
                <a:lnTo>
                  <a:pt x="72213" y="2146007"/>
                </a:lnTo>
                <a:lnTo>
                  <a:pt x="0" y="2146007"/>
                </a:lnTo>
                <a:lnTo>
                  <a:pt x="0" y="2050103"/>
                </a:lnTo>
                <a:close/>
                <a:moveTo>
                  <a:pt x="597165" y="0"/>
                </a:moveTo>
                <a:lnTo>
                  <a:pt x="725306" y="0"/>
                </a:lnTo>
                <a:lnTo>
                  <a:pt x="0" y="1257442"/>
                </a:lnTo>
                <a:lnTo>
                  <a:pt x="0" y="1034588"/>
                </a:lnTo>
                <a:close/>
              </a:path>
            </a:pathLst>
          </a:custGeom>
          <a:solidFill>
            <a:schemeClr val="bg1"/>
          </a:solidFill>
          <a:ln cap="flat">
            <a:noFill/>
            <a:prstDash val="solid"/>
          </a:ln>
        </p:spPr>
        <p:txBody>
          <a:bodyPr vert="horz" wrap="square" lIns="45000" tIns="22500" rIns="45000" bIns="22500" anchor="ctr" anchorCtr="1" compatLnSpc="0">
            <a:noAutofit/>
          </a:bodyPr>
          <a:lstStyle/>
          <a:p>
            <a:pPr defTabSz="914217" hangingPunct="0"/>
            <a:endParaRPr lang="en-US" sz="900" dirty="0">
              <a:solidFill>
                <a:srgbClr val="747A94"/>
              </a:solidFill>
              <a:latin typeface="Poppins" panose="00000500000000000000" pitchFamily="2" charset="0"/>
              <a:ea typeface="Microsoft YaHei" pitchFamily="2"/>
              <a:cs typeface="Lucida Sans" pitchFamily="2"/>
            </a:endParaRPr>
          </a:p>
        </p:txBody>
      </p:sp>
      <p:sp>
        <p:nvSpPr>
          <p:cNvPr id="256" name="Freeform: Shape 255">
            <a:extLst>
              <a:ext uri="{FF2B5EF4-FFF2-40B4-BE49-F238E27FC236}">
                <a16:creationId xmlns:a16="http://schemas.microsoft.com/office/drawing/2014/main" xmlns="" id="{66E4F96E-5DE0-496A-8A70-CA7B31CE917A}"/>
              </a:ext>
            </a:extLst>
          </p:cNvPr>
          <p:cNvSpPr/>
          <p:nvPr/>
        </p:nvSpPr>
        <p:spPr>
          <a:xfrm>
            <a:off x="6563693" y="1885092"/>
            <a:ext cx="47357" cy="972000"/>
          </a:xfrm>
          <a:custGeom>
            <a:avLst/>
            <a:gdLst/>
            <a:ahLst/>
            <a:cxnLst>
              <a:cxn ang="3cd4">
                <a:pos x="hc" y="t"/>
              </a:cxn>
              <a:cxn ang="cd2">
                <a:pos x="l" y="vc"/>
              </a:cxn>
              <a:cxn ang="cd4">
                <a:pos x="hc" y="b"/>
              </a:cxn>
              <a:cxn ang="0">
                <a:pos x="r" y="vc"/>
              </a:cxn>
            </a:cxnLst>
            <a:rect l="l" t="t" r="r" b="b"/>
            <a:pathLst>
              <a:path w="77" h="1060">
                <a:moveTo>
                  <a:pt x="77" y="1060"/>
                </a:moveTo>
                <a:lnTo>
                  <a:pt x="0" y="1060"/>
                </a:lnTo>
                <a:lnTo>
                  <a:pt x="0" y="0"/>
                </a:lnTo>
                <a:lnTo>
                  <a:pt x="77" y="0"/>
                </a:lnTo>
                <a:close/>
              </a:path>
            </a:pathLst>
          </a:custGeom>
          <a:solidFill>
            <a:schemeClr val="tx1"/>
          </a:solidFill>
          <a:ln cap="flat">
            <a:noFill/>
            <a:prstDash val="solid"/>
          </a:ln>
        </p:spPr>
        <p:txBody>
          <a:bodyPr vert="horz" wrap="none" lIns="45000" tIns="22500" rIns="45000" bIns="22500" anchor="ctr" anchorCtr="1" compatLnSpc="0"/>
          <a:lstStyle/>
          <a:p>
            <a:pPr defTabSz="914217" hangingPunct="0"/>
            <a:endParaRPr lang="en-US" sz="900" dirty="0">
              <a:latin typeface="Poppins" panose="00000500000000000000" pitchFamily="2" charset="0"/>
              <a:ea typeface="Microsoft YaHei" pitchFamily="2"/>
              <a:cs typeface="Lucida Sans" pitchFamily="2"/>
            </a:endParaRPr>
          </a:p>
        </p:txBody>
      </p:sp>
      <p:sp>
        <p:nvSpPr>
          <p:cNvPr id="278" name="Freeform: Shape 277">
            <a:extLst>
              <a:ext uri="{FF2B5EF4-FFF2-40B4-BE49-F238E27FC236}">
                <a16:creationId xmlns:a16="http://schemas.microsoft.com/office/drawing/2014/main" xmlns="" id="{0F89AC4D-09AC-4690-ACC4-9C9C4035E735}"/>
              </a:ext>
            </a:extLst>
          </p:cNvPr>
          <p:cNvSpPr/>
          <p:nvPr/>
        </p:nvSpPr>
        <p:spPr>
          <a:xfrm>
            <a:off x="10988839" y="15891"/>
            <a:ext cx="1143415" cy="1073627"/>
          </a:xfrm>
          <a:custGeom>
            <a:avLst/>
            <a:gdLst>
              <a:gd name="connsiteX0" fmla="*/ 2286830 w 2286830"/>
              <a:gd name="connsiteY0" fmla="*/ 1132822 h 2147253"/>
              <a:gd name="connsiteX1" fmla="*/ 2286830 w 2286830"/>
              <a:gd name="connsiteY1" fmla="*/ 1355624 h 2147253"/>
              <a:gd name="connsiteX2" fmla="*/ 1830438 w 2286830"/>
              <a:gd name="connsiteY2" fmla="*/ 2147253 h 2147253"/>
              <a:gd name="connsiteX3" fmla="*/ 1702350 w 2286830"/>
              <a:gd name="connsiteY3" fmla="*/ 2147253 h 2147253"/>
              <a:gd name="connsiteX4" fmla="*/ 2286830 w 2286830"/>
              <a:gd name="connsiteY4" fmla="*/ 118392 h 2147253"/>
              <a:gd name="connsiteX5" fmla="*/ 2286830 w 2286830"/>
              <a:gd name="connsiteY5" fmla="*/ 341330 h 2147253"/>
              <a:gd name="connsiteX6" fmla="*/ 1244848 w 2286830"/>
              <a:gd name="connsiteY6" fmla="*/ 2147253 h 2147253"/>
              <a:gd name="connsiteX7" fmla="*/ 1116622 w 2286830"/>
              <a:gd name="connsiteY7" fmla="*/ 2147253 h 2147253"/>
              <a:gd name="connsiteX8" fmla="*/ 1768518 w 2286830"/>
              <a:gd name="connsiteY8" fmla="*/ 0 h 2147253"/>
              <a:gd name="connsiteX9" fmla="*/ 1898006 w 2286830"/>
              <a:gd name="connsiteY9" fmla="*/ 0 h 2147253"/>
              <a:gd name="connsiteX10" fmla="*/ 659136 w 2286830"/>
              <a:gd name="connsiteY10" fmla="*/ 2147253 h 2147253"/>
              <a:gd name="connsiteX11" fmla="*/ 529646 w 2286830"/>
              <a:gd name="connsiteY11" fmla="*/ 2147253 h 2147253"/>
              <a:gd name="connsiteX12" fmla="*/ 1182794 w 2286830"/>
              <a:gd name="connsiteY12" fmla="*/ 0 h 2147253"/>
              <a:gd name="connsiteX13" fmla="*/ 1311034 w 2286830"/>
              <a:gd name="connsiteY13" fmla="*/ 0 h 2147253"/>
              <a:gd name="connsiteX14" fmla="*/ 73458 w 2286830"/>
              <a:gd name="connsiteY14" fmla="*/ 2147253 h 2147253"/>
              <a:gd name="connsiteX15" fmla="*/ 0 w 2286830"/>
              <a:gd name="connsiteY15" fmla="*/ 2147253 h 2147253"/>
              <a:gd name="connsiteX16" fmla="*/ 0 w 2286830"/>
              <a:gd name="connsiteY16" fmla="*/ 2050104 h 2147253"/>
              <a:gd name="connsiteX17" fmla="*/ 597164 w 2286830"/>
              <a:gd name="connsiteY17" fmla="*/ 0 h 2147253"/>
              <a:gd name="connsiteX18" fmla="*/ 725306 w 2286830"/>
              <a:gd name="connsiteY18" fmla="*/ 0 h 2147253"/>
              <a:gd name="connsiteX19" fmla="*/ 0 w 2286830"/>
              <a:gd name="connsiteY19" fmla="*/ 1258692 h 2147253"/>
              <a:gd name="connsiteX20" fmla="*/ 0 w 2286830"/>
              <a:gd name="connsiteY20" fmla="*/ 1034592 h 214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830" h="2147253">
                <a:moveTo>
                  <a:pt x="2286830" y="1132822"/>
                </a:moveTo>
                <a:lnTo>
                  <a:pt x="2286830" y="1355624"/>
                </a:lnTo>
                <a:lnTo>
                  <a:pt x="1830438" y="2147253"/>
                </a:lnTo>
                <a:lnTo>
                  <a:pt x="1702350" y="2147253"/>
                </a:lnTo>
                <a:close/>
                <a:moveTo>
                  <a:pt x="2286830" y="118392"/>
                </a:moveTo>
                <a:lnTo>
                  <a:pt x="2286830" y="341330"/>
                </a:lnTo>
                <a:lnTo>
                  <a:pt x="1244848" y="2147253"/>
                </a:lnTo>
                <a:lnTo>
                  <a:pt x="1116622" y="2147253"/>
                </a:lnTo>
                <a:close/>
                <a:moveTo>
                  <a:pt x="1768518" y="0"/>
                </a:moveTo>
                <a:lnTo>
                  <a:pt x="1898006" y="0"/>
                </a:lnTo>
                <a:lnTo>
                  <a:pt x="659136" y="2147253"/>
                </a:lnTo>
                <a:lnTo>
                  <a:pt x="529646" y="2147253"/>
                </a:lnTo>
                <a:close/>
                <a:moveTo>
                  <a:pt x="1182794" y="0"/>
                </a:moveTo>
                <a:lnTo>
                  <a:pt x="1311034" y="0"/>
                </a:lnTo>
                <a:lnTo>
                  <a:pt x="73458" y="2147253"/>
                </a:lnTo>
                <a:lnTo>
                  <a:pt x="0" y="2147253"/>
                </a:lnTo>
                <a:lnTo>
                  <a:pt x="0" y="2050104"/>
                </a:lnTo>
                <a:close/>
                <a:moveTo>
                  <a:pt x="597164" y="0"/>
                </a:moveTo>
                <a:lnTo>
                  <a:pt x="725306" y="0"/>
                </a:lnTo>
                <a:lnTo>
                  <a:pt x="0" y="1258692"/>
                </a:lnTo>
                <a:lnTo>
                  <a:pt x="0" y="1034592"/>
                </a:lnTo>
                <a:close/>
              </a:path>
            </a:pathLst>
          </a:custGeom>
          <a:solidFill>
            <a:schemeClr val="accent2">
              <a:lumMod val="75000"/>
            </a:schemeClr>
          </a:solidFill>
          <a:ln cap="flat">
            <a:noFill/>
            <a:prstDash val="solid"/>
          </a:ln>
        </p:spPr>
        <p:txBody>
          <a:bodyPr vert="horz" wrap="square" lIns="45000" tIns="22500" rIns="45000" bIns="22500" anchor="ctr" anchorCtr="1" compatLnSpc="0">
            <a:noAutofit/>
          </a:bodyPr>
          <a:lstStyle/>
          <a:p>
            <a:pPr defTabSz="914217" hangingPunct="0"/>
            <a:endParaRPr lang="en-US" sz="900" dirty="0">
              <a:solidFill>
                <a:srgbClr val="747A94"/>
              </a:solidFill>
              <a:latin typeface="Poppins" panose="00000500000000000000" pitchFamily="2" charset="0"/>
              <a:ea typeface="Microsoft YaHei" pitchFamily="2"/>
              <a:cs typeface="Lucida Sans" pitchFamily="2"/>
            </a:endParaRPr>
          </a:p>
        </p:txBody>
      </p:sp>
      <p:sp>
        <p:nvSpPr>
          <p:cNvPr id="280" name="TextBox 279">
            <a:extLst>
              <a:ext uri="{FF2B5EF4-FFF2-40B4-BE49-F238E27FC236}">
                <a16:creationId xmlns:a16="http://schemas.microsoft.com/office/drawing/2014/main" xmlns="" id="{1F341D73-889E-493C-80E5-664A22DC2C72}"/>
              </a:ext>
            </a:extLst>
          </p:cNvPr>
          <p:cNvSpPr txBox="1"/>
          <p:nvPr/>
        </p:nvSpPr>
        <p:spPr>
          <a:xfrm>
            <a:off x="988754" y="912243"/>
            <a:ext cx="3857507" cy="590675"/>
          </a:xfrm>
          <a:prstGeom prst="rect">
            <a:avLst/>
          </a:prstGeom>
          <a:noFill/>
        </p:spPr>
        <p:txBody>
          <a:bodyPr wrap="square" rtlCol="0" anchor="b">
            <a:spAutoFit/>
          </a:bodyPr>
          <a:lstStyle>
            <a:defPPr>
              <a:defRPr lang="en-US"/>
            </a:defPPr>
            <a:lvl1pPr>
              <a:lnSpc>
                <a:spcPct val="100000"/>
              </a:lnSpc>
              <a:defRPr sz="7400" b="1" spc="-290">
                <a:solidFill>
                  <a:schemeClr val="bg1"/>
                </a:solidFill>
                <a:latin typeface="Poppins" panose="00000500000000000000" pitchFamily="2" charset="0"/>
                <a:cs typeface="Poppins" panose="00000500000000000000" pitchFamily="2" charset="0"/>
              </a:defRPr>
            </a:lvl1pPr>
          </a:lstStyle>
          <a:p>
            <a:pPr defTabSz="914217">
              <a:lnSpc>
                <a:spcPts val="3800"/>
              </a:lnSpc>
            </a:pPr>
            <a:r>
              <a:rPr lang="en-US" sz="3700" spc="-145" dirty="0">
                <a:solidFill>
                  <a:srgbClr val="FFFFFF"/>
                </a:solidFill>
              </a:rPr>
              <a:t>INTRODUCTION</a:t>
            </a:r>
          </a:p>
        </p:txBody>
      </p:sp>
      <p:sp>
        <p:nvSpPr>
          <p:cNvPr id="282" name="TextBox 281">
            <a:extLst>
              <a:ext uri="{FF2B5EF4-FFF2-40B4-BE49-F238E27FC236}">
                <a16:creationId xmlns:a16="http://schemas.microsoft.com/office/drawing/2014/main" xmlns="" id="{263BAF8B-2B80-4451-A6C4-3C6AAC405259}"/>
              </a:ext>
            </a:extLst>
          </p:cNvPr>
          <p:cNvSpPr txBox="1"/>
          <p:nvPr/>
        </p:nvSpPr>
        <p:spPr>
          <a:xfrm>
            <a:off x="6728882" y="2090630"/>
            <a:ext cx="4438091" cy="560923"/>
          </a:xfrm>
          <a:prstGeom prst="rect">
            <a:avLst/>
          </a:prstGeom>
          <a:noFill/>
        </p:spPr>
        <p:txBody>
          <a:bodyPr wrap="square" rtlCol="0">
            <a:spAutoFit/>
          </a:bodyPr>
          <a:lstStyle/>
          <a:p>
            <a:pPr defTabSz="914217">
              <a:lnSpc>
                <a:spcPts val="1800"/>
              </a:lnSpc>
            </a:pPr>
            <a:r>
              <a:rPr lang="en-US" spc="-10" dirty="0">
                <a:latin typeface="Poppins" panose="00000500000000000000" pitchFamily="2" charset="0"/>
                <a:cs typeface="Poppins" panose="00000500000000000000" pitchFamily="2" charset="0"/>
              </a:rPr>
              <a:t>Keeping records of the daily purchases and sales in businesses.</a:t>
            </a:r>
          </a:p>
        </p:txBody>
      </p:sp>
      <p:sp>
        <p:nvSpPr>
          <p:cNvPr id="2" name="TextBox 1">
            <a:extLst>
              <a:ext uri="{FF2B5EF4-FFF2-40B4-BE49-F238E27FC236}">
                <a16:creationId xmlns:a16="http://schemas.microsoft.com/office/drawing/2014/main" xmlns="" id="{0ACCDAEA-06D2-F14E-47F2-271980185DF5}"/>
              </a:ext>
            </a:extLst>
          </p:cNvPr>
          <p:cNvSpPr txBox="1"/>
          <p:nvPr/>
        </p:nvSpPr>
        <p:spPr>
          <a:xfrm>
            <a:off x="984828" y="1756960"/>
            <a:ext cx="4690279" cy="3714799"/>
          </a:xfrm>
          <a:prstGeom prst="rect">
            <a:avLst/>
          </a:prstGeom>
          <a:noFill/>
        </p:spPr>
        <p:txBody>
          <a:bodyPr wrap="square" rtlCol="0">
            <a:spAutoFit/>
          </a:bodyPr>
          <a:lstStyle/>
          <a:p>
            <a:pPr>
              <a:lnSpc>
                <a:spcPts val="2600"/>
              </a:lnSpc>
              <a:spcBef>
                <a:spcPts val="600"/>
              </a:spcBef>
              <a:spcAft>
                <a:spcPts val="600"/>
              </a:spcAft>
            </a:pPr>
            <a:r>
              <a:rPr lang="en-US" spc="-10" dirty="0">
                <a:solidFill>
                  <a:schemeClr val="tx2"/>
                </a:solidFill>
                <a:latin typeface="Poppins" panose="00000500000000000000" pitchFamily="2" charset="0"/>
                <a:cs typeface="Poppins" panose="00000500000000000000" pitchFamily="2" charset="0"/>
              </a:rPr>
              <a:t>Microsoft Excel is known world-wide for its wide-usage for data recording and analysis.  </a:t>
            </a:r>
          </a:p>
          <a:p>
            <a:pPr>
              <a:lnSpc>
                <a:spcPts val="2600"/>
              </a:lnSpc>
              <a:spcBef>
                <a:spcPts val="600"/>
              </a:spcBef>
              <a:spcAft>
                <a:spcPts val="600"/>
              </a:spcAft>
            </a:pPr>
            <a:r>
              <a:rPr lang="en-US" spc="-10" dirty="0">
                <a:solidFill>
                  <a:schemeClr val="tx2"/>
                </a:solidFill>
                <a:latin typeface="Poppins" panose="00000500000000000000" pitchFamily="2" charset="0"/>
                <a:cs typeface="Poppins" panose="00000500000000000000" pitchFamily="2" charset="0"/>
              </a:rPr>
              <a:t>According to surveys, more than 1 billion customers use Excel worksheets to maintain records related to financial accounting and related services. </a:t>
            </a:r>
          </a:p>
          <a:p>
            <a:pPr>
              <a:lnSpc>
                <a:spcPts val="2600"/>
              </a:lnSpc>
              <a:spcBef>
                <a:spcPts val="600"/>
              </a:spcBef>
              <a:spcAft>
                <a:spcPts val="600"/>
              </a:spcAft>
            </a:pPr>
            <a:r>
              <a:rPr lang="en-US" spc="-10" dirty="0">
                <a:solidFill>
                  <a:schemeClr val="tx2"/>
                </a:solidFill>
                <a:latin typeface="Poppins" panose="00000500000000000000" pitchFamily="2" charset="0"/>
                <a:cs typeface="Poppins" panose="00000500000000000000" pitchFamily="2" charset="0"/>
              </a:rPr>
              <a:t>TallyPrime brings in a seamless experience to import all your data from Excel.</a:t>
            </a:r>
            <a:endParaRPr lang="en-IN" dirty="0">
              <a:solidFill>
                <a:schemeClr val="tx2"/>
              </a:solidFill>
            </a:endParaRPr>
          </a:p>
        </p:txBody>
      </p:sp>
      <p:sp>
        <p:nvSpPr>
          <p:cNvPr id="3" name="Freeform: Shape 2">
            <a:extLst>
              <a:ext uri="{FF2B5EF4-FFF2-40B4-BE49-F238E27FC236}">
                <a16:creationId xmlns:a16="http://schemas.microsoft.com/office/drawing/2014/main" xmlns="" id="{FE5CB89F-AADA-4D91-ABDA-5E4868ECA5A4}"/>
              </a:ext>
            </a:extLst>
          </p:cNvPr>
          <p:cNvSpPr/>
          <p:nvPr/>
        </p:nvSpPr>
        <p:spPr>
          <a:xfrm>
            <a:off x="6563693" y="3445849"/>
            <a:ext cx="47357" cy="972000"/>
          </a:xfrm>
          <a:custGeom>
            <a:avLst/>
            <a:gdLst/>
            <a:ahLst/>
            <a:cxnLst>
              <a:cxn ang="3cd4">
                <a:pos x="hc" y="t"/>
              </a:cxn>
              <a:cxn ang="cd2">
                <a:pos x="l" y="vc"/>
              </a:cxn>
              <a:cxn ang="cd4">
                <a:pos x="hc" y="b"/>
              </a:cxn>
              <a:cxn ang="0">
                <a:pos x="r" y="vc"/>
              </a:cxn>
            </a:cxnLst>
            <a:rect l="l" t="t" r="r" b="b"/>
            <a:pathLst>
              <a:path w="77" h="1060">
                <a:moveTo>
                  <a:pt x="77" y="1060"/>
                </a:moveTo>
                <a:lnTo>
                  <a:pt x="0" y="1060"/>
                </a:lnTo>
                <a:lnTo>
                  <a:pt x="0" y="0"/>
                </a:lnTo>
                <a:lnTo>
                  <a:pt x="77" y="0"/>
                </a:lnTo>
                <a:close/>
              </a:path>
            </a:pathLst>
          </a:custGeom>
          <a:solidFill>
            <a:schemeClr val="tx1"/>
          </a:solidFill>
          <a:ln cap="flat">
            <a:noFill/>
            <a:prstDash val="solid"/>
          </a:ln>
        </p:spPr>
        <p:txBody>
          <a:bodyPr vert="horz" wrap="none" lIns="45000" tIns="22500" rIns="45000" bIns="22500" anchor="ctr" anchorCtr="1" compatLnSpc="0"/>
          <a:lstStyle/>
          <a:p>
            <a:pPr defTabSz="914217" hangingPunct="0"/>
            <a:endParaRPr lang="en-US" sz="900" dirty="0">
              <a:latin typeface="Poppins" panose="00000500000000000000" pitchFamily="2" charset="0"/>
              <a:ea typeface="Microsoft YaHei" pitchFamily="2"/>
              <a:cs typeface="Lucida Sans" pitchFamily="2"/>
            </a:endParaRPr>
          </a:p>
        </p:txBody>
      </p:sp>
      <p:sp>
        <p:nvSpPr>
          <p:cNvPr id="4" name="TextBox 3">
            <a:extLst>
              <a:ext uri="{FF2B5EF4-FFF2-40B4-BE49-F238E27FC236}">
                <a16:creationId xmlns:a16="http://schemas.microsoft.com/office/drawing/2014/main" xmlns="" id="{8F034904-90F2-4671-91BA-3971AA18AB54}"/>
              </a:ext>
            </a:extLst>
          </p:cNvPr>
          <p:cNvSpPr txBox="1"/>
          <p:nvPr/>
        </p:nvSpPr>
        <p:spPr>
          <a:xfrm>
            <a:off x="6728882" y="3651387"/>
            <a:ext cx="4438091" cy="560923"/>
          </a:xfrm>
          <a:prstGeom prst="rect">
            <a:avLst/>
          </a:prstGeom>
          <a:noFill/>
        </p:spPr>
        <p:txBody>
          <a:bodyPr wrap="square" rtlCol="0">
            <a:spAutoFit/>
          </a:bodyPr>
          <a:lstStyle/>
          <a:p>
            <a:pPr defTabSz="914217">
              <a:lnSpc>
                <a:spcPts val="1800"/>
              </a:lnSpc>
            </a:pPr>
            <a:r>
              <a:rPr lang="en-US" spc="-10" dirty="0">
                <a:latin typeface="Poppins" panose="00000500000000000000" pitchFamily="2" charset="0"/>
                <a:cs typeface="Poppins" panose="00000500000000000000" pitchFamily="2" charset="0"/>
              </a:rPr>
              <a:t>Maintaining financial transactions like payments and receipts.</a:t>
            </a:r>
          </a:p>
        </p:txBody>
      </p:sp>
      <p:sp>
        <p:nvSpPr>
          <p:cNvPr id="5" name="Freeform: Shape 4">
            <a:extLst>
              <a:ext uri="{FF2B5EF4-FFF2-40B4-BE49-F238E27FC236}">
                <a16:creationId xmlns:a16="http://schemas.microsoft.com/office/drawing/2014/main" xmlns="" id="{508CA43D-9F83-A9A8-484C-7D28F3B7B4EE}"/>
              </a:ext>
            </a:extLst>
          </p:cNvPr>
          <p:cNvSpPr/>
          <p:nvPr/>
        </p:nvSpPr>
        <p:spPr>
          <a:xfrm>
            <a:off x="6563693" y="5212145"/>
            <a:ext cx="47357" cy="972000"/>
          </a:xfrm>
          <a:custGeom>
            <a:avLst/>
            <a:gdLst/>
            <a:ahLst/>
            <a:cxnLst>
              <a:cxn ang="3cd4">
                <a:pos x="hc" y="t"/>
              </a:cxn>
              <a:cxn ang="cd2">
                <a:pos x="l" y="vc"/>
              </a:cxn>
              <a:cxn ang="cd4">
                <a:pos x="hc" y="b"/>
              </a:cxn>
              <a:cxn ang="0">
                <a:pos x="r" y="vc"/>
              </a:cxn>
            </a:cxnLst>
            <a:rect l="l" t="t" r="r" b="b"/>
            <a:pathLst>
              <a:path w="77" h="1060">
                <a:moveTo>
                  <a:pt x="77" y="1060"/>
                </a:moveTo>
                <a:lnTo>
                  <a:pt x="0" y="1060"/>
                </a:lnTo>
                <a:lnTo>
                  <a:pt x="0" y="0"/>
                </a:lnTo>
                <a:lnTo>
                  <a:pt x="77" y="0"/>
                </a:lnTo>
                <a:close/>
              </a:path>
            </a:pathLst>
          </a:custGeom>
          <a:solidFill>
            <a:schemeClr val="tx1"/>
          </a:solidFill>
          <a:ln cap="flat">
            <a:noFill/>
            <a:prstDash val="solid"/>
          </a:ln>
        </p:spPr>
        <p:txBody>
          <a:bodyPr vert="horz" wrap="none" lIns="45000" tIns="22500" rIns="45000" bIns="22500" anchor="ctr" anchorCtr="1" compatLnSpc="0"/>
          <a:lstStyle/>
          <a:p>
            <a:pPr defTabSz="914217" hangingPunct="0"/>
            <a:endParaRPr lang="en-US" sz="900" dirty="0">
              <a:latin typeface="Poppins" panose="00000500000000000000" pitchFamily="2" charset="0"/>
              <a:ea typeface="Microsoft YaHei" pitchFamily="2"/>
              <a:cs typeface="Lucida Sans" pitchFamily="2"/>
            </a:endParaRPr>
          </a:p>
        </p:txBody>
      </p:sp>
      <p:sp>
        <p:nvSpPr>
          <p:cNvPr id="6" name="TextBox 5">
            <a:extLst>
              <a:ext uri="{FF2B5EF4-FFF2-40B4-BE49-F238E27FC236}">
                <a16:creationId xmlns:a16="http://schemas.microsoft.com/office/drawing/2014/main" xmlns="" id="{37160CF0-BC35-634F-DB04-85EBA5287255}"/>
              </a:ext>
            </a:extLst>
          </p:cNvPr>
          <p:cNvSpPr txBox="1"/>
          <p:nvPr/>
        </p:nvSpPr>
        <p:spPr>
          <a:xfrm>
            <a:off x="6723342" y="5339018"/>
            <a:ext cx="4438091" cy="791755"/>
          </a:xfrm>
          <a:prstGeom prst="rect">
            <a:avLst/>
          </a:prstGeom>
          <a:noFill/>
        </p:spPr>
        <p:txBody>
          <a:bodyPr wrap="square" rtlCol="0">
            <a:spAutoFit/>
          </a:bodyPr>
          <a:lstStyle/>
          <a:p>
            <a:pPr defTabSz="914217">
              <a:lnSpc>
                <a:spcPts val="1800"/>
              </a:lnSpc>
            </a:pPr>
            <a:r>
              <a:rPr lang="en-US" spc="-10" dirty="0">
                <a:latin typeface="Poppins" panose="00000500000000000000" pitchFamily="2" charset="0"/>
                <a:cs typeface="Poppins" panose="00000500000000000000" pitchFamily="2" charset="0"/>
              </a:rPr>
              <a:t>Logging price lists, sales or purchase orders and so on from dealers and vendors.</a:t>
            </a:r>
          </a:p>
        </p:txBody>
      </p:sp>
      <p:sp>
        <p:nvSpPr>
          <p:cNvPr id="8" name="TextBox 7">
            <a:extLst>
              <a:ext uri="{FF2B5EF4-FFF2-40B4-BE49-F238E27FC236}">
                <a16:creationId xmlns:a16="http://schemas.microsoft.com/office/drawing/2014/main" xmlns="" id="{86463F41-239F-6D08-3BF7-B5B013511AD1}"/>
              </a:ext>
            </a:extLst>
          </p:cNvPr>
          <p:cNvSpPr txBox="1"/>
          <p:nvPr/>
        </p:nvSpPr>
        <p:spPr>
          <a:xfrm>
            <a:off x="6441270" y="1157944"/>
            <a:ext cx="6096000" cy="369332"/>
          </a:xfrm>
          <a:prstGeom prst="rect">
            <a:avLst/>
          </a:prstGeom>
          <a:noFill/>
        </p:spPr>
        <p:txBody>
          <a:bodyPr wrap="square">
            <a:spAutoFit/>
          </a:bodyPr>
          <a:lstStyle/>
          <a:p>
            <a:r>
              <a:rPr lang="en-US" sz="1800" b="1" spc="-30" dirty="0">
                <a:latin typeface="Poppins" panose="00000500000000000000" pitchFamily="2" charset="0"/>
                <a:cs typeface="Poppins" panose="00000500000000000000" pitchFamily="2" charset="0"/>
              </a:rPr>
              <a:t>Maintaining data in Excel is quite common for - </a:t>
            </a:r>
          </a:p>
        </p:txBody>
      </p:sp>
    </p:spTree>
    <p:extLst>
      <p:ext uri="{BB962C8B-B14F-4D97-AF65-F5344CB8AC3E}">
        <p14:creationId xmlns:p14="http://schemas.microsoft.com/office/powerpoint/2010/main" val="2555777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56B90B9F-3603-E8E1-CE49-AD2ADB8DAFF3}"/>
              </a:ext>
            </a:extLst>
          </p:cNvPr>
          <p:cNvSpPr>
            <a:spLocks noGrp="1"/>
          </p:cNvSpPr>
          <p:nvPr>
            <p:ph type="title"/>
          </p:nvPr>
        </p:nvSpPr>
        <p:spPr>
          <a:xfrm>
            <a:off x="452070" y="1075453"/>
            <a:ext cx="11152980" cy="454884"/>
          </a:xfrm>
        </p:spPr>
        <p:txBody>
          <a:bodyPr>
            <a:noAutofit/>
          </a:bodyPr>
          <a:lstStyle/>
          <a:p>
            <a:pPr algn="l"/>
            <a:r>
              <a:rPr lang="en-US" sz="3200" dirty="0"/>
              <a:t>Key Features of Import from Excel</a:t>
            </a:r>
            <a:endParaRPr lang="en-IN" sz="3200" b="0" dirty="0"/>
          </a:p>
        </p:txBody>
      </p:sp>
      <p:pic>
        <p:nvPicPr>
          <p:cNvPr id="18" name="Picture 17">
            <a:extLst>
              <a:ext uri="{FF2B5EF4-FFF2-40B4-BE49-F238E27FC236}">
                <a16:creationId xmlns:a16="http://schemas.microsoft.com/office/drawing/2014/main" xmlns="" id="{C14FF81D-89FA-90CC-FB07-1E686FBE678C}"/>
              </a:ext>
            </a:extLst>
          </p:cNvPr>
          <p:cNvPicPr>
            <a:picLocks noChangeAspect="1"/>
          </p:cNvPicPr>
          <p:nvPr/>
        </p:nvPicPr>
        <p:blipFill>
          <a:blip r:embed="rId3"/>
          <a:stretch>
            <a:fillRect/>
          </a:stretch>
        </p:blipFill>
        <p:spPr>
          <a:xfrm>
            <a:off x="740477" y="2020348"/>
            <a:ext cx="4310246" cy="944962"/>
          </a:xfrm>
          <a:prstGeom prst="rect">
            <a:avLst/>
          </a:prstGeom>
        </p:spPr>
      </p:pic>
      <p:sp>
        <p:nvSpPr>
          <p:cNvPr id="19" name="TextBox 18">
            <a:extLst>
              <a:ext uri="{FF2B5EF4-FFF2-40B4-BE49-F238E27FC236}">
                <a16:creationId xmlns:a16="http://schemas.microsoft.com/office/drawing/2014/main" xmlns="" id="{D104B97B-21A0-D77E-D6E3-6BC5B7FCEE75}"/>
              </a:ext>
            </a:extLst>
          </p:cNvPr>
          <p:cNvSpPr txBox="1"/>
          <p:nvPr/>
        </p:nvSpPr>
        <p:spPr>
          <a:xfrm>
            <a:off x="903640" y="2003656"/>
            <a:ext cx="3352673" cy="978345"/>
          </a:xfrm>
          <a:prstGeom prst="rect">
            <a:avLst/>
          </a:prstGeom>
          <a:noFill/>
        </p:spPr>
        <p:txBody>
          <a:bodyPr wrap="square" rtlCol="0" anchor="b">
            <a:spAutoFit/>
          </a:bodyPr>
          <a:lstStyle/>
          <a:p>
            <a:pPr>
              <a:lnSpc>
                <a:spcPts val="3500"/>
              </a:lnSpc>
            </a:pPr>
            <a:r>
              <a:rPr lang="es-NI" sz="2800" b="1" spc="-30" dirty="0">
                <a:solidFill>
                  <a:schemeClr val="bg1"/>
                </a:solidFill>
                <a:latin typeface="Poppins" panose="00000500000000000000" pitchFamily="2" charset="0"/>
                <a:cs typeface="Poppins" panose="00000500000000000000" pitchFamily="2" charset="0"/>
              </a:rPr>
              <a:t>Pre-defined Excel template</a:t>
            </a:r>
            <a:endParaRPr lang="en-US" sz="2800" b="1" spc="-30" dirty="0">
              <a:solidFill>
                <a:schemeClr val="bg1"/>
              </a:solidFill>
              <a:latin typeface="Poppins" panose="00000500000000000000" pitchFamily="2" charset="0"/>
              <a:cs typeface="Poppins" panose="00000500000000000000" pitchFamily="2" charset="0"/>
            </a:endParaRPr>
          </a:p>
        </p:txBody>
      </p:sp>
      <p:sp>
        <p:nvSpPr>
          <p:cNvPr id="21" name="TextBox 20">
            <a:extLst>
              <a:ext uri="{FF2B5EF4-FFF2-40B4-BE49-F238E27FC236}">
                <a16:creationId xmlns:a16="http://schemas.microsoft.com/office/drawing/2014/main" xmlns="" id="{67F83995-55A3-708E-C41A-B2AE592E6BB2}"/>
              </a:ext>
            </a:extLst>
          </p:cNvPr>
          <p:cNvSpPr txBox="1"/>
          <p:nvPr/>
        </p:nvSpPr>
        <p:spPr>
          <a:xfrm>
            <a:off x="5276162" y="2186354"/>
            <a:ext cx="6112328" cy="646331"/>
          </a:xfrm>
          <a:prstGeom prst="rect">
            <a:avLst/>
          </a:prstGeom>
          <a:noFill/>
        </p:spPr>
        <p:txBody>
          <a:bodyPr wrap="square">
            <a:spAutoFit/>
          </a:bodyPr>
          <a:lstStyle/>
          <a:p>
            <a:r>
              <a:rPr lang="en-US" dirty="0"/>
              <a:t>To easily maintain records of daily your transactions and import them all in the click of a button. </a:t>
            </a:r>
          </a:p>
        </p:txBody>
      </p:sp>
      <p:sp>
        <p:nvSpPr>
          <p:cNvPr id="22" name="Rectangle: Rounded Corners 21">
            <a:extLst>
              <a:ext uri="{FF2B5EF4-FFF2-40B4-BE49-F238E27FC236}">
                <a16:creationId xmlns:a16="http://schemas.microsoft.com/office/drawing/2014/main" xmlns="" id="{7D2C6A09-4880-520E-3985-8CE9D6BCD951}"/>
              </a:ext>
            </a:extLst>
          </p:cNvPr>
          <p:cNvSpPr/>
          <p:nvPr/>
        </p:nvSpPr>
        <p:spPr>
          <a:xfrm>
            <a:off x="5213130" y="2037039"/>
            <a:ext cx="6238393" cy="944962"/>
          </a:xfrm>
          <a:prstGeom prst="roundRect">
            <a:avLst/>
          </a:prstGeom>
          <a:noFill/>
          <a:ln>
            <a:solidFill>
              <a:srgbClr val="00CC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00CC99"/>
                </a:solidFill>
              </a:ln>
            </a:endParaRPr>
          </a:p>
        </p:txBody>
      </p:sp>
      <p:sp>
        <p:nvSpPr>
          <p:cNvPr id="25" name="Rectangle: Rounded Corners 24">
            <a:extLst>
              <a:ext uri="{FF2B5EF4-FFF2-40B4-BE49-F238E27FC236}">
                <a16:creationId xmlns:a16="http://schemas.microsoft.com/office/drawing/2014/main" xmlns="" id="{BC51F4F8-3E28-7B2D-809B-21C0A9252FCF}"/>
              </a:ext>
            </a:extLst>
          </p:cNvPr>
          <p:cNvSpPr/>
          <p:nvPr/>
        </p:nvSpPr>
        <p:spPr>
          <a:xfrm>
            <a:off x="5213130" y="3664090"/>
            <a:ext cx="6238393" cy="944962"/>
          </a:xfrm>
          <a:prstGeom prst="roundRect">
            <a:avLst/>
          </a:prstGeom>
          <a:noFill/>
          <a:ln>
            <a:solidFill>
              <a:srgbClr val="D4AAF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00CC99"/>
                </a:solidFill>
              </a:ln>
            </a:endParaRPr>
          </a:p>
        </p:txBody>
      </p:sp>
      <p:sp>
        <p:nvSpPr>
          <p:cNvPr id="27" name="Freeform 168">
            <a:extLst>
              <a:ext uri="{FF2B5EF4-FFF2-40B4-BE49-F238E27FC236}">
                <a16:creationId xmlns:a16="http://schemas.microsoft.com/office/drawing/2014/main" xmlns="" id="{8119CFAB-374D-116B-EA13-484D47499247}"/>
              </a:ext>
            </a:extLst>
          </p:cNvPr>
          <p:cNvSpPr>
            <a:spLocks noChangeArrowheads="1"/>
          </p:cNvSpPr>
          <p:nvPr/>
        </p:nvSpPr>
        <p:spPr bwMode="auto">
          <a:xfrm>
            <a:off x="740477" y="3664359"/>
            <a:ext cx="4308921" cy="944693"/>
          </a:xfrm>
          <a:custGeom>
            <a:avLst/>
            <a:gdLst>
              <a:gd name="T0" fmla="*/ 1715728 w 4767"/>
              <a:gd name="T1" fmla="*/ 0 h 1047"/>
              <a:gd name="T2" fmla="*/ 0 w 4767"/>
              <a:gd name="T3" fmla="*/ 0 h 1047"/>
              <a:gd name="T4" fmla="*/ 0 w 4767"/>
              <a:gd name="T5" fmla="*/ 375878 h 1047"/>
              <a:gd name="T6" fmla="*/ 1715728 w 4767"/>
              <a:gd name="T7" fmla="*/ 375878 h 1047"/>
              <a:gd name="T8" fmla="*/ 1607010 w 4767"/>
              <a:gd name="T9" fmla="*/ 187939 h 1047"/>
              <a:gd name="T10" fmla="*/ 1715728 w 4767"/>
              <a:gd name="T11" fmla="*/ 0 h 10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67" h="1047">
                <a:moveTo>
                  <a:pt x="4766" y="0"/>
                </a:moveTo>
                <a:lnTo>
                  <a:pt x="0" y="0"/>
                </a:lnTo>
                <a:lnTo>
                  <a:pt x="0" y="1046"/>
                </a:lnTo>
                <a:lnTo>
                  <a:pt x="4766" y="1046"/>
                </a:lnTo>
                <a:lnTo>
                  <a:pt x="4464" y="523"/>
                </a:lnTo>
                <a:lnTo>
                  <a:pt x="4766" y="0"/>
                </a:lnTo>
              </a:path>
            </a:pathLst>
          </a:custGeom>
          <a:solidFill>
            <a:srgbClr val="D4AAF1"/>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747A94"/>
              </a:solidFill>
              <a:effectLst/>
              <a:uLnTx/>
              <a:uFillTx/>
              <a:latin typeface="Poppins" panose="00000500000000000000" pitchFamily="2" charset="0"/>
            </a:endParaRPr>
          </a:p>
        </p:txBody>
      </p:sp>
      <p:sp>
        <p:nvSpPr>
          <p:cNvPr id="28" name="TextBox 27">
            <a:extLst>
              <a:ext uri="{FF2B5EF4-FFF2-40B4-BE49-F238E27FC236}">
                <a16:creationId xmlns:a16="http://schemas.microsoft.com/office/drawing/2014/main" xmlns="" id="{6E85B987-6860-5BBD-941F-50B4FE3CF585}"/>
              </a:ext>
            </a:extLst>
          </p:cNvPr>
          <p:cNvSpPr txBox="1"/>
          <p:nvPr/>
        </p:nvSpPr>
        <p:spPr>
          <a:xfrm>
            <a:off x="816678" y="3871819"/>
            <a:ext cx="3352673" cy="529504"/>
          </a:xfrm>
          <a:prstGeom prst="rect">
            <a:avLst/>
          </a:prstGeom>
          <a:noFill/>
        </p:spPr>
        <p:txBody>
          <a:bodyPr wrap="square" rtlCol="0" anchor="b">
            <a:spAutoFit/>
          </a:bodyPr>
          <a:lstStyle/>
          <a:p>
            <a:pPr>
              <a:lnSpc>
                <a:spcPts val="3500"/>
              </a:lnSpc>
            </a:pPr>
            <a:r>
              <a:rPr lang="es-NI" sz="2800" b="1" spc="-30" dirty="0">
                <a:solidFill>
                  <a:schemeClr val="bg1"/>
                </a:solidFill>
                <a:latin typeface="Poppins" panose="00000500000000000000" pitchFamily="2" charset="0"/>
                <a:cs typeface="Poppins" panose="00000500000000000000" pitchFamily="2" charset="0"/>
              </a:rPr>
              <a:t>Mapping options</a:t>
            </a:r>
            <a:endParaRPr lang="en-US" sz="2800" b="1" spc="-30" dirty="0">
              <a:solidFill>
                <a:schemeClr val="bg1"/>
              </a:solidFill>
              <a:latin typeface="Poppins" panose="00000500000000000000" pitchFamily="2" charset="0"/>
              <a:cs typeface="Poppins" panose="00000500000000000000" pitchFamily="2" charset="0"/>
            </a:endParaRPr>
          </a:p>
        </p:txBody>
      </p:sp>
      <p:sp>
        <p:nvSpPr>
          <p:cNvPr id="30" name="TextBox 29">
            <a:extLst>
              <a:ext uri="{FF2B5EF4-FFF2-40B4-BE49-F238E27FC236}">
                <a16:creationId xmlns:a16="http://schemas.microsoft.com/office/drawing/2014/main" xmlns="" id="{DAA0C7C2-1846-F89E-3E9A-F02025094C6D}"/>
              </a:ext>
            </a:extLst>
          </p:cNvPr>
          <p:cNvSpPr txBox="1"/>
          <p:nvPr/>
        </p:nvSpPr>
        <p:spPr>
          <a:xfrm>
            <a:off x="5276162" y="3762108"/>
            <a:ext cx="6112328" cy="646331"/>
          </a:xfrm>
          <a:prstGeom prst="rect">
            <a:avLst/>
          </a:prstGeom>
          <a:noFill/>
        </p:spPr>
        <p:txBody>
          <a:bodyPr wrap="square">
            <a:spAutoFit/>
          </a:bodyPr>
          <a:lstStyle/>
          <a:p>
            <a:r>
              <a:rPr lang="en-US" dirty="0"/>
              <a:t>To match the way, you maintain records in Excel and make it compatible for a seamless import.     </a:t>
            </a:r>
            <a:endParaRPr lang="en-IN" dirty="0"/>
          </a:p>
        </p:txBody>
      </p:sp>
      <p:sp>
        <p:nvSpPr>
          <p:cNvPr id="32" name="Freeform 330">
            <a:extLst>
              <a:ext uri="{FF2B5EF4-FFF2-40B4-BE49-F238E27FC236}">
                <a16:creationId xmlns:a16="http://schemas.microsoft.com/office/drawing/2014/main" xmlns="" id="{A69A928F-0F0C-8268-F8F7-790A79987E6B}"/>
              </a:ext>
            </a:extLst>
          </p:cNvPr>
          <p:cNvSpPr>
            <a:spLocks noChangeArrowheads="1"/>
          </p:cNvSpPr>
          <p:nvPr/>
        </p:nvSpPr>
        <p:spPr bwMode="auto">
          <a:xfrm>
            <a:off x="740476" y="5291410"/>
            <a:ext cx="4308921" cy="944695"/>
          </a:xfrm>
          <a:custGeom>
            <a:avLst/>
            <a:gdLst>
              <a:gd name="T0" fmla="*/ 1715728 w 4767"/>
              <a:gd name="T1" fmla="*/ 0 h 1047"/>
              <a:gd name="T2" fmla="*/ 0 w 4767"/>
              <a:gd name="T3" fmla="*/ 0 h 1047"/>
              <a:gd name="T4" fmla="*/ 0 w 4767"/>
              <a:gd name="T5" fmla="*/ 375879 h 1047"/>
              <a:gd name="T6" fmla="*/ 1715728 w 4767"/>
              <a:gd name="T7" fmla="*/ 375879 h 1047"/>
              <a:gd name="T8" fmla="*/ 1607010 w 4767"/>
              <a:gd name="T9" fmla="*/ 187939 h 1047"/>
              <a:gd name="T10" fmla="*/ 1715728 w 4767"/>
              <a:gd name="T11" fmla="*/ 0 h 10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67" h="1047">
                <a:moveTo>
                  <a:pt x="4766" y="0"/>
                </a:moveTo>
                <a:lnTo>
                  <a:pt x="0" y="0"/>
                </a:lnTo>
                <a:lnTo>
                  <a:pt x="0" y="1046"/>
                </a:lnTo>
                <a:lnTo>
                  <a:pt x="4766" y="1046"/>
                </a:lnTo>
                <a:lnTo>
                  <a:pt x="4464" y="523"/>
                </a:lnTo>
                <a:lnTo>
                  <a:pt x="4766" y="0"/>
                </a:lnTo>
              </a:path>
            </a:pathLst>
          </a:custGeom>
          <a:solidFill>
            <a:srgbClr val="FF734D"/>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747A94"/>
              </a:solidFill>
              <a:effectLst/>
              <a:uLnTx/>
              <a:uFillTx/>
              <a:latin typeface="Poppins" panose="00000500000000000000" pitchFamily="2" charset="0"/>
            </a:endParaRPr>
          </a:p>
        </p:txBody>
      </p:sp>
      <p:sp>
        <p:nvSpPr>
          <p:cNvPr id="33" name="TextBox 32">
            <a:extLst>
              <a:ext uri="{FF2B5EF4-FFF2-40B4-BE49-F238E27FC236}">
                <a16:creationId xmlns:a16="http://schemas.microsoft.com/office/drawing/2014/main" xmlns="" id="{FE444334-D966-60AD-A58F-C1130F52B2CC}"/>
              </a:ext>
            </a:extLst>
          </p:cNvPr>
          <p:cNvSpPr txBox="1"/>
          <p:nvPr/>
        </p:nvSpPr>
        <p:spPr>
          <a:xfrm>
            <a:off x="816678" y="5241377"/>
            <a:ext cx="4103665" cy="978345"/>
          </a:xfrm>
          <a:prstGeom prst="rect">
            <a:avLst/>
          </a:prstGeom>
          <a:noFill/>
        </p:spPr>
        <p:txBody>
          <a:bodyPr wrap="square" rtlCol="0" anchor="b">
            <a:spAutoFit/>
          </a:bodyPr>
          <a:lstStyle/>
          <a:p>
            <a:pPr>
              <a:lnSpc>
                <a:spcPts val="3500"/>
              </a:lnSpc>
            </a:pPr>
            <a:r>
              <a:rPr lang="en-US" sz="2800" b="1" spc="-30" dirty="0">
                <a:solidFill>
                  <a:schemeClr val="bg1"/>
                </a:solidFill>
                <a:latin typeface="Poppins" panose="00000500000000000000" pitchFamily="2" charset="0"/>
                <a:cs typeface="Poppins" panose="00000500000000000000" pitchFamily="2" charset="0"/>
              </a:rPr>
              <a:t>Preview summary before importing</a:t>
            </a:r>
          </a:p>
        </p:txBody>
      </p:sp>
      <p:sp>
        <p:nvSpPr>
          <p:cNvPr id="34" name="Rectangle: Rounded Corners 33">
            <a:extLst>
              <a:ext uri="{FF2B5EF4-FFF2-40B4-BE49-F238E27FC236}">
                <a16:creationId xmlns:a16="http://schemas.microsoft.com/office/drawing/2014/main" xmlns="" id="{1C89143C-9A7D-D972-35A5-0C69C87AB748}"/>
              </a:ext>
            </a:extLst>
          </p:cNvPr>
          <p:cNvSpPr/>
          <p:nvPr/>
        </p:nvSpPr>
        <p:spPr>
          <a:xfrm>
            <a:off x="5213130" y="5310066"/>
            <a:ext cx="6238393" cy="944962"/>
          </a:xfrm>
          <a:prstGeom prst="roundRect">
            <a:avLst/>
          </a:prstGeom>
          <a:noFill/>
          <a:ln>
            <a:solidFill>
              <a:srgbClr val="FF73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rgbClr val="00CC99"/>
                </a:solidFill>
              </a:ln>
            </a:endParaRPr>
          </a:p>
        </p:txBody>
      </p:sp>
      <p:sp>
        <p:nvSpPr>
          <p:cNvPr id="36" name="TextBox 35">
            <a:extLst>
              <a:ext uri="{FF2B5EF4-FFF2-40B4-BE49-F238E27FC236}">
                <a16:creationId xmlns:a16="http://schemas.microsoft.com/office/drawing/2014/main" xmlns="" id="{87068157-BFD1-30A4-D02A-938A50E55631}"/>
              </a:ext>
            </a:extLst>
          </p:cNvPr>
          <p:cNvSpPr txBox="1"/>
          <p:nvPr/>
        </p:nvSpPr>
        <p:spPr>
          <a:xfrm>
            <a:off x="5276162" y="5440591"/>
            <a:ext cx="6112328" cy="646331"/>
          </a:xfrm>
          <a:prstGeom prst="rect">
            <a:avLst/>
          </a:prstGeom>
          <a:noFill/>
        </p:spPr>
        <p:txBody>
          <a:bodyPr wrap="square">
            <a:spAutoFit/>
          </a:bodyPr>
          <a:lstStyle/>
          <a:p>
            <a:r>
              <a:rPr lang="en-US" dirty="0"/>
              <a:t>To ensure accuracy and reliability. TallyPrime just does not import any data without your knowledge. </a:t>
            </a:r>
            <a:endParaRPr lang="en-IN" dirty="0"/>
          </a:p>
        </p:txBody>
      </p:sp>
    </p:spTree>
    <p:extLst>
      <p:ext uri="{BB962C8B-B14F-4D97-AF65-F5344CB8AC3E}">
        <p14:creationId xmlns:p14="http://schemas.microsoft.com/office/powerpoint/2010/main" val="4027592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56B90B9F-3603-E8E1-CE49-AD2ADB8DAFF3}"/>
              </a:ext>
            </a:extLst>
          </p:cNvPr>
          <p:cNvSpPr>
            <a:spLocks noGrp="1"/>
          </p:cNvSpPr>
          <p:nvPr>
            <p:ph type="title"/>
          </p:nvPr>
        </p:nvSpPr>
        <p:spPr>
          <a:xfrm>
            <a:off x="452070" y="1075453"/>
            <a:ext cx="11152980" cy="454884"/>
          </a:xfrm>
        </p:spPr>
        <p:txBody>
          <a:bodyPr>
            <a:noAutofit/>
          </a:bodyPr>
          <a:lstStyle/>
          <a:p>
            <a:pPr algn="l"/>
            <a:r>
              <a:rPr lang="en-US" sz="3200" dirty="0"/>
              <a:t>Use of Excel Import Feature Scenario 1</a:t>
            </a:r>
            <a:endParaRPr lang="en-IN" sz="3200" b="0" dirty="0"/>
          </a:p>
        </p:txBody>
      </p:sp>
      <p:cxnSp>
        <p:nvCxnSpPr>
          <p:cNvPr id="37" name="Straight Connector 36">
            <a:extLst>
              <a:ext uri="{FF2B5EF4-FFF2-40B4-BE49-F238E27FC236}">
                <a16:creationId xmlns:a16="http://schemas.microsoft.com/office/drawing/2014/main" xmlns="" id="{63A2A310-57CA-7292-BE2F-FE68B690F7FC}"/>
              </a:ext>
            </a:extLst>
          </p:cNvPr>
          <p:cNvCxnSpPr>
            <a:cxnSpLocks/>
          </p:cNvCxnSpPr>
          <p:nvPr/>
        </p:nvCxnSpPr>
        <p:spPr>
          <a:xfrm>
            <a:off x="2982686" y="3026227"/>
            <a:ext cx="8622364" cy="0"/>
          </a:xfrm>
          <a:prstGeom prst="line">
            <a:avLst/>
          </a:prstGeom>
          <a:ln>
            <a:solidFill>
              <a:srgbClr val="00B29C"/>
            </a:solidFill>
          </a:ln>
        </p:spPr>
        <p:style>
          <a:lnRef idx="1">
            <a:schemeClr val="accent1"/>
          </a:lnRef>
          <a:fillRef idx="0">
            <a:schemeClr val="accent1"/>
          </a:fillRef>
          <a:effectRef idx="0">
            <a:schemeClr val="accent1"/>
          </a:effectRef>
          <a:fontRef idx="minor">
            <a:schemeClr val="tx1"/>
          </a:fontRef>
        </p:style>
      </p:cxnSp>
      <p:sp>
        <p:nvSpPr>
          <p:cNvPr id="38" name="Freeform: Shape 37">
            <a:extLst>
              <a:ext uri="{FF2B5EF4-FFF2-40B4-BE49-F238E27FC236}">
                <a16:creationId xmlns:a16="http://schemas.microsoft.com/office/drawing/2014/main" xmlns="" id="{6C2C9D62-9F65-5C56-5BFA-D461BF253096}"/>
              </a:ext>
            </a:extLst>
          </p:cNvPr>
          <p:cNvSpPr/>
          <p:nvPr/>
        </p:nvSpPr>
        <p:spPr>
          <a:xfrm>
            <a:off x="368697" y="1675593"/>
            <a:ext cx="2520000" cy="2520000"/>
          </a:xfrm>
          <a:custGeom>
            <a:avLst/>
            <a:gdLst/>
            <a:ahLst/>
            <a:cxnLst>
              <a:cxn ang="3cd4">
                <a:pos x="hc" y="t"/>
              </a:cxn>
              <a:cxn ang="cd2">
                <a:pos x="l" y="vc"/>
              </a:cxn>
              <a:cxn ang="cd4">
                <a:pos x="hc" y="b"/>
              </a:cxn>
              <a:cxn ang="0">
                <a:pos x="r" y="vc"/>
              </a:cxn>
            </a:cxnLst>
            <a:rect l="l" t="t" r="r" b="b"/>
            <a:pathLst>
              <a:path w="1230" h="1230">
                <a:moveTo>
                  <a:pt x="1230" y="615"/>
                </a:moveTo>
                <a:cubicBezTo>
                  <a:pt x="1230" y="955"/>
                  <a:pt x="954" y="1230"/>
                  <a:pt x="615" y="1230"/>
                </a:cubicBezTo>
                <a:cubicBezTo>
                  <a:pt x="275" y="1230"/>
                  <a:pt x="0" y="955"/>
                  <a:pt x="0" y="615"/>
                </a:cubicBezTo>
                <a:cubicBezTo>
                  <a:pt x="0" y="276"/>
                  <a:pt x="275" y="0"/>
                  <a:pt x="615" y="0"/>
                </a:cubicBezTo>
                <a:cubicBezTo>
                  <a:pt x="954" y="0"/>
                  <a:pt x="1230" y="276"/>
                  <a:pt x="1230" y="615"/>
                </a:cubicBezTo>
                <a:close/>
              </a:path>
            </a:pathLst>
          </a:custGeom>
          <a:solidFill>
            <a:srgbClr val="00B29C"/>
          </a:solidFill>
          <a:ln cap="flat">
            <a:noFill/>
            <a:prstDash val="solid"/>
          </a:ln>
        </p:spPr>
        <p:txBody>
          <a:bodyPr vert="horz" wrap="none" lIns="90000" tIns="45000" rIns="90000" bIns="45000" anchor="ctr" anchorCtr="1" compatLnSpc="0"/>
          <a:lstStyle/>
          <a:p>
            <a:pPr marL="0" marR="0" lvl="0" indent="0" algn="ctr" defTabSz="1828434"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Poppins" panose="00000500000000000000" pitchFamily="2" charset="0"/>
                <a:ea typeface="Microsoft YaHei" pitchFamily="2"/>
                <a:cs typeface="Lucida Sans" pitchFamily="2"/>
              </a:rPr>
              <a:t>Charted Accountants</a:t>
            </a:r>
          </a:p>
          <a:p>
            <a:pPr marL="0" marR="0" lvl="0" indent="0" algn="ctr" defTabSz="1828434"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Poppins" panose="00000500000000000000" pitchFamily="2" charset="0"/>
                <a:ea typeface="Microsoft YaHei" pitchFamily="2"/>
                <a:cs typeface="Lucida Sans" pitchFamily="2"/>
              </a:rPr>
              <a:t>/ Auditors</a:t>
            </a:r>
          </a:p>
        </p:txBody>
      </p:sp>
      <p:sp>
        <p:nvSpPr>
          <p:cNvPr id="41" name="TextBox 40">
            <a:extLst>
              <a:ext uri="{FF2B5EF4-FFF2-40B4-BE49-F238E27FC236}">
                <a16:creationId xmlns:a16="http://schemas.microsoft.com/office/drawing/2014/main" xmlns="" id="{CA5D526A-259A-87B3-9A16-2BDE36165568}"/>
              </a:ext>
            </a:extLst>
          </p:cNvPr>
          <p:cNvSpPr txBox="1"/>
          <p:nvPr/>
        </p:nvSpPr>
        <p:spPr>
          <a:xfrm>
            <a:off x="2982686" y="2535483"/>
            <a:ext cx="8980714" cy="400110"/>
          </a:xfrm>
          <a:prstGeom prst="rect">
            <a:avLst/>
          </a:prstGeom>
          <a:noFill/>
        </p:spPr>
        <p:txBody>
          <a:bodyPr wrap="square">
            <a:spAutoFit/>
          </a:bodyPr>
          <a:lstStyle/>
          <a:p>
            <a:r>
              <a:rPr lang="en-US" sz="2000" dirty="0"/>
              <a:t>Will be using TallyPrime, their clients would be entering  data in Excel File formats </a:t>
            </a:r>
            <a:endParaRPr lang="en-IN" sz="2000" dirty="0"/>
          </a:p>
        </p:txBody>
      </p:sp>
      <p:grpSp>
        <p:nvGrpSpPr>
          <p:cNvPr id="59" name="Group 58">
            <a:extLst>
              <a:ext uri="{FF2B5EF4-FFF2-40B4-BE49-F238E27FC236}">
                <a16:creationId xmlns:a16="http://schemas.microsoft.com/office/drawing/2014/main" xmlns="" id="{692AC8D6-B9EB-44A9-F4DA-86431B266EE1}"/>
              </a:ext>
            </a:extLst>
          </p:cNvPr>
          <p:cNvGrpSpPr/>
          <p:nvPr/>
        </p:nvGrpSpPr>
        <p:grpSpPr>
          <a:xfrm>
            <a:off x="4542426" y="3252812"/>
            <a:ext cx="7062624" cy="1718653"/>
            <a:chOff x="3046516" y="3459640"/>
            <a:chExt cx="7062624" cy="1718653"/>
          </a:xfrm>
        </p:grpSpPr>
        <p:pic>
          <p:nvPicPr>
            <p:cNvPr id="55" name="Picture 54">
              <a:extLst>
                <a:ext uri="{FF2B5EF4-FFF2-40B4-BE49-F238E27FC236}">
                  <a16:creationId xmlns:a16="http://schemas.microsoft.com/office/drawing/2014/main" xmlns="" id="{7555E248-50C5-BB72-3443-ED3CB9E587EB}"/>
                </a:ext>
              </a:extLst>
            </p:cNvPr>
            <p:cNvPicPr>
              <a:picLocks noChangeAspect="1"/>
            </p:cNvPicPr>
            <p:nvPr/>
          </p:nvPicPr>
          <p:blipFill>
            <a:blip r:embed="rId2"/>
            <a:stretch>
              <a:fillRect/>
            </a:stretch>
          </p:blipFill>
          <p:spPr>
            <a:xfrm>
              <a:off x="3046516" y="3459640"/>
              <a:ext cx="7062624" cy="1634867"/>
            </a:xfrm>
            <a:prstGeom prst="rect">
              <a:avLst/>
            </a:prstGeom>
          </p:spPr>
        </p:pic>
        <p:sp>
          <p:nvSpPr>
            <p:cNvPr id="56" name="TextBox 55">
              <a:extLst>
                <a:ext uri="{FF2B5EF4-FFF2-40B4-BE49-F238E27FC236}">
                  <a16:creationId xmlns:a16="http://schemas.microsoft.com/office/drawing/2014/main" xmlns="" id="{208090F6-5D8B-2C7B-FCEB-3B5D425E5A9A}"/>
                </a:ext>
              </a:extLst>
            </p:cNvPr>
            <p:cNvSpPr txBox="1"/>
            <p:nvPr/>
          </p:nvSpPr>
          <p:spPr>
            <a:xfrm>
              <a:off x="4053521" y="3518747"/>
              <a:ext cx="3240347" cy="400110"/>
            </a:xfrm>
            <a:prstGeom prst="rect">
              <a:avLst/>
            </a:prstGeom>
            <a:noFill/>
          </p:spPr>
          <p:txBody>
            <a:bodyPr wrap="square" rtlCol="0" anchor="b">
              <a:spAutoFit/>
            </a:bodyPr>
            <a:lstStyle/>
            <a:p>
              <a:pPr defTabSz="1828434"/>
              <a:r>
                <a:rPr lang="en-US" sz="2000" b="1" spc="-30" dirty="0">
                  <a:solidFill>
                    <a:srgbClr val="FFFFFF"/>
                  </a:solidFill>
                  <a:latin typeface="Poppins" panose="00000500000000000000" pitchFamily="2" charset="0"/>
                  <a:cs typeface="Poppins" panose="00000500000000000000" pitchFamily="2" charset="0"/>
                </a:rPr>
                <a:t>Current Challenges</a:t>
              </a:r>
            </a:p>
          </p:txBody>
        </p:sp>
        <p:sp>
          <p:nvSpPr>
            <p:cNvPr id="58" name="TextBox 57">
              <a:extLst>
                <a:ext uri="{FF2B5EF4-FFF2-40B4-BE49-F238E27FC236}">
                  <a16:creationId xmlns:a16="http://schemas.microsoft.com/office/drawing/2014/main" xmlns="" id="{2446F228-EFC2-7830-C9EC-6F97126D460A}"/>
                </a:ext>
              </a:extLst>
            </p:cNvPr>
            <p:cNvSpPr txBox="1"/>
            <p:nvPr/>
          </p:nvSpPr>
          <p:spPr>
            <a:xfrm>
              <a:off x="3770053" y="3977964"/>
              <a:ext cx="6112328" cy="1200329"/>
            </a:xfrm>
            <a:prstGeom prst="rect">
              <a:avLst/>
            </a:prstGeom>
            <a:noFill/>
          </p:spPr>
          <p:txBody>
            <a:bodyPr wrap="square">
              <a:spAutoFit/>
            </a:bodyPr>
            <a:lstStyle/>
            <a:p>
              <a:r>
                <a:rPr lang="en-US" dirty="0">
                  <a:solidFill>
                    <a:schemeClr val="bg1"/>
                  </a:solidFill>
                </a:rPr>
                <a:t>As the data is used in Excel and CA’s/Auditors will be using TallyPrime entering excel data in Tally manually and validate them for purpose of tax and audit compliance  is a Tedious task</a:t>
              </a:r>
            </a:p>
            <a:p>
              <a:endParaRPr lang="en-US" dirty="0">
                <a:solidFill>
                  <a:schemeClr val="bg1"/>
                </a:solidFill>
              </a:endParaRPr>
            </a:p>
          </p:txBody>
        </p:sp>
      </p:grpSp>
      <p:pic>
        <p:nvPicPr>
          <p:cNvPr id="60" name="Picture 59">
            <a:extLst>
              <a:ext uri="{FF2B5EF4-FFF2-40B4-BE49-F238E27FC236}">
                <a16:creationId xmlns:a16="http://schemas.microsoft.com/office/drawing/2014/main" xmlns="" id="{2F678662-64B2-70D6-26E3-BBB4E901AB26}"/>
              </a:ext>
            </a:extLst>
          </p:cNvPr>
          <p:cNvPicPr>
            <a:picLocks noChangeAspect="1"/>
          </p:cNvPicPr>
          <p:nvPr/>
        </p:nvPicPr>
        <p:blipFill>
          <a:blip r:embed="rId3"/>
          <a:stretch>
            <a:fillRect/>
          </a:stretch>
        </p:blipFill>
        <p:spPr>
          <a:xfrm>
            <a:off x="4542426" y="4971467"/>
            <a:ext cx="7063200" cy="1635000"/>
          </a:xfrm>
          <a:prstGeom prst="rect">
            <a:avLst/>
          </a:prstGeom>
        </p:spPr>
      </p:pic>
      <p:sp>
        <p:nvSpPr>
          <p:cNvPr id="62" name="TextBox 61">
            <a:extLst>
              <a:ext uri="{FF2B5EF4-FFF2-40B4-BE49-F238E27FC236}">
                <a16:creationId xmlns:a16="http://schemas.microsoft.com/office/drawing/2014/main" xmlns="" id="{35F0B317-C852-1DFA-D220-25D73EE7DE75}"/>
              </a:ext>
            </a:extLst>
          </p:cNvPr>
          <p:cNvSpPr txBox="1"/>
          <p:nvPr/>
        </p:nvSpPr>
        <p:spPr>
          <a:xfrm>
            <a:off x="5265963" y="5424737"/>
            <a:ext cx="6112328" cy="646331"/>
          </a:xfrm>
          <a:prstGeom prst="rect">
            <a:avLst/>
          </a:prstGeom>
          <a:noFill/>
        </p:spPr>
        <p:txBody>
          <a:bodyPr wrap="square">
            <a:spAutoFit/>
          </a:bodyPr>
          <a:lstStyle/>
          <a:p>
            <a:r>
              <a:rPr lang="en-US" dirty="0">
                <a:solidFill>
                  <a:schemeClr val="bg1"/>
                </a:solidFill>
              </a:rPr>
              <a:t>TallyPrime Release 4.0 “Import Excel” feature will eliminate the manual data entry in TallyPrime which saves the time.</a:t>
            </a:r>
          </a:p>
        </p:txBody>
      </p:sp>
    </p:spTree>
    <p:extLst>
      <p:ext uri="{BB962C8B-B14F-4D97-AF65-F5344CB8AC3E}">
        <p14:creationId xmlns:p14="http://schemas.microsoft.com/office/powerpoint/2010/main" val="987858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56B90B9F-3603-E8E1-CE49-AD2ADB8DAFF3}"/>
              </a:ext>
            </a:extLst>
          </p:cNvPr>
          <p:cNvSpPr>
            <a:spLocks noGrp="1"/>
          </p:cNvSpPr>
          <p:nvPr>
            <p:ph type="title"/>
          </p:nvPr>
        </p:nvSpPr>
        <p:spPr>
          <a:xfrm>
            <a:off x="452070" y="1075453"/>
            <a:ext cx="11152980" cy="454884"/>
          </a:xfrm>
        </p:spPr>
        <p:txBody>
          <a:bodyPr>
            <a:noAutofit/>
          </a:bodyPr>
          <a:lstStyle/>
          <a:p>
            <a:pPr algn="l"/>
            <a:r>
              <a:rPr lang="en-US" sz="3200" dirty="0"/>
              <a:t>Use of Excel Import Feature Scenario 2</a:t>
            </a:r>
            <a:endParaRPr lang="en-IN" sz="3200" b="0" dirty="0"/>
          </a:p>
        </p:txBody>
      </p:sp>
      <p:cxnSp>
        <p:nvCxnSpPr>
          <p:cNvPr id="37" name="Straight Connector 36">
            <a:extLst>
              <a:ext uri="{FF2B5EF4-FFF2-40B4-BE49-F238E27FC236}">
                <a16:creationId xmlns:a16="http://schemas.microsoft.com/office/drawing/2014/main" xmlns="" id="{63A2A310-57CA-7292-BE2F-FE68B690F7FC}"/>
              </a:ext>
            </a:extLst>
          </p:cNvPr>
          <p:cNvCxnSpPr>
            <a:cxnSpLocks/>
          </p:cNvCxnSpPr>
          <p:nvPr/>
        </p:nvCxnSpPr>
        <p:spPr>
          <a:xfrm>
            <a:off x="2982686" y="3026227"/>
            <a:ext cx="8622364" cy="0"/>
          </a:xfrm>
          <a:prstGeom prst="line">
            <a:avLst/>
          </a:prstGeom>
          <a:ln>
            <a:solidFill>
              <a:srgbClr val="00B29C"/>
            </a:solidFill>
          </a:ln>
        </p:spPr>
        <p:style>
          <a:lnRef idx="1">
            <a:schemeClr val="accent1"/>
          </a:lnRef>
          <a:fillRef idx="0">
            <a:schemeClr val="accent1"/>
          </a:fillRef>
          <a:effectRef idx="0">
            <a:schemeClr val="accent1"/>
          </a:effectRef>
          <a:fontRef idx="minor">
            <a:schemeClr val="tx1"/>
          </a:fontRef>
        </p:style>
      </p:cxnSp>
      <p:sp>
        <p:nvSpPr>
          <p:cNvPr id="38" name="Freeform: Shape 37">
            <a:extLst>
              <a:ext uri="{FF2B5EF4-FFF2-40B4-BE49-F238E27FC236}">
                <a16:creationId xmlns:a16="http://schemas.microsoft.com/office/drawing/2014/main" xmlns="" id="{6C2C9D62-9F65-5C56-5BFA-D461BF253096}"/>
              </a:ext>
            </a:extLst>
          </p:cNvPr>
          <p:cNvSpPr/>
          <p:nvPr/>
        </p:nvSpPr>
        <p:spPr>
          <a:xfrm>
            <a:off x="368697" y="1675593"/>
            <a:ext cx="2520000" cy="2520000"/>
          </a:xfrm>
          <a:custGeom>
            <a:avLst/>
            <a:gdLst/>
            <a:ahLst/>
            <a:cxnLst>
              <a:cxn ang="3cd4">
                <a:pos x="hc" y="t"/>
              </a:cxn>
              <a:cxn ang="cd2">
                <a:pos x="l" y="vc"/>
              </a:cxn>
              <a:cxn ang="cd4">
                <a:pos x="hc" y="b"/>
              </a:cxn>
              <a:cxn ang="0">
                <a:pos x="r" y="vc"/>
              </a:cxn>
            </a:cxnLst>
            <a:rect l="l" t="t" r="r" b="b"/>
            <a:pathLst>
              <a:path w="1230" h="1230">
                <a:moveTo>
                  <a:pt x="1230" y="615"/>
                </a:moveTo>
                <a:cubicBezTo>
                  <a:pt x="1230" y="955"/>
                  <a:pt x="954" y="1230"/>
                  <a:pt x="615" y="1230"/>
                </a:cubicBezTo>
                <a:cubicBezTo>
                  <a:pt x="275" y="1230"/>
                  <a:pt x="0" y="955"/>
                  <a:pt x="0" y="615"/>
                </a:cubicBezTo>
                <a:cubicBezTo>
                  <a:pt x="0" y="276"/>
                  <a:pt x="275" y="0"/>
                  <a:pt x="615" y="0"/>
                </a:cubicBezTo>
                <a:cubicBezTo>
                  <a:pt x="954" y="0"/>
                  <a:pt x="1230" y="276"/>
                  <a:pt x="1230" y="615"/>
                </a:cubicBezTo>
                <a:close/>
              </a:path>
            </a:pathLst>
          </a:custGeom>
          <a:solidFill>
            <a:srgbClr val="00B29C"/>
          </a:solidFill>
          <a:ln cap="flat">
            <a:noFill/>
            <a:prstDash val="solid"/>
          </a:ln>
        </p:spPr>
        <p:txBody>
          <a:bodyPr vert="horz" wrap="none" lIns="90000" tIns="45000" rIns="90000" bIns="45000" anchor="ctr" anchorCtr="1" compatLnSpc="0"/>
          <a:lstStyle/>
          <a:p>
            <a:pPr marL="0" marR="0" lvl="0" indent="0" algn="ctr" defTabSz="1828434"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Poppins" panose="00000500000000000000" pitchFamily="2" charset="0"/>
                <a:ea typeface="Microsoft YaHei" pitchFamily="2"/>
                <a:cs typeface="Lucida Sans" pitchFamily="2"/>
              </a:rPr>
              <a:t>E-Commerce</a:t>
            </a:r>
          </a:p>
          <a:p>
            <a:pPr marL="0" marR="0" lvl="0" indent="0" algn="ctr" defTabSz="1828434" eaLnBrk="1" fontAlgn="auto" latinLnBrk="0" hangingPunct="0">
              <a:lnSpc>
                <a:spcPct val="100000"/>
              </a:lnSpc>
              <a:spcBef>
                <a:spcPts val="0"/>
              </a:spcBef>
              <a:spcAft>
                <a:spcPts val="0"/>
              </a:spcAft>
              <a:buClrTx/>
              <a:buSzTx/>
              <a:buFontTx/>
              <a:buNone/>
              <a:tabLst/>
              <a:defRPr/>
            </a:pPr>
            <a:r>
              <a:rPr lang="en-US" kern="0" dirty="0">
                <a:solidFill>
                  <a:schemeClr val="bg1"/>
                </a:solidFill>
                <a:latin typeface="Poppins" panose="00000500000000000000" pitchFamily="2" charset="0"/>
                <a:ea typeface="Microsoft YaHei" pitchFamily="2"/>
                <a:cs typeface="Lucida Sans" pitchFamily="2"/>
              </a:rPr>
              <a:t>Customers</a:t>
            </a:r>
            <a:endParaRPr kumimoji="0" lang="en-US" sz="1800" b="0" i="0" u="none" strike="noStrike" kern="0" cap="none" spc="0" normalizeH="0" baseline="0" noProof="0" dirty="0">
              <a:ln>
                <a:noFill/>
              </a:ln>
              <a:solidFill>
                <a:schemeClr val="bg1"/>
              </a:solidFill>
              <a:effectLst/>
              <a:uLnTx/>
              <a:uFillTx/>
              <a:latin typeface="Poppins" panose="00000500000000000000" pitchFamily="2" charset="0"/>
              <a:ea typeface="Microsoft YaHei" pitchFamily="2"/>
              <a:cs typeface="Lucida Sans" pitchFamily="2"/>
            </a:endParaRPr>
          </a:p>
        </p:txBody>
      </p:sp>
      <p:sp>
        <p:nvSpPr>
          <p:cNvPr id="41" name="TextBox 40">
            <a:extLst>
              <a:ext uri="{FF2B5EF4-FFF2-40B4-BE49-F238E27FC236}">
                <a16:creationId xmlns:a16="http://schemas.microsoft.com/office/drawing/2014/main" xmlns="" id="{CA5D526A-259A-87B3-9A16-2BDE36165568}"/>
              </a:ext>
            </a:extLst>
          </p:cNvPr>
          <p:cNvSpPr txBox="1"/>
          <p:nvPr/>
        </p:nvSpPr>
        <p:spPr>
          <a:xfrm>
            <a:off x="2888697" y="2276447"/>
            <a:ext cx="8980714" cy="707886"/>
          </a:xfrm>
          <a:prstGeom prst="rect">
            <a:avLst/>
          </a:prstGeom>
          <a:noFill/>
        </p:spPr>
        <p:txBody>
          <a:bodyPr wrap="square">
            <a:spAutoFit/>
          </a:bodyPr>
          <a:lstStyle/>
          <a:p>
            <a:r>
              <a:rPr lang="en-US" sz="2000" dirty="0"/>
              <a:t>who have online retail businesses with Amazon, Flipkart, </a:t>
            </a:r>
            <a:r>
              <a:rPr lang="en-US" sz="2000" dirty="0" err="1"/>
              <a:t>Ajio</a:t>
            </a:r>
            <a:r>
              <a:rPr lang="en-US" sz="2000" dirty="0"/>
              <a:t>, Myntra &amp; etc receive their data  in Excel sheets  and Auditors will prefer TallyPrime </a:t>
            </a:r>
            <a:endParaRPr lang="en-IN" sz="2000" dirty="0"/>
          </a:p>
        </p:txBody>
      </p:sp>
      <p:pic>
        <p:nvPicPr>
          <p:cNvPr id="60" name="Picture 59">
            <a:extLst>
              <a:ext uri="{FF2B5EF4-FFF2-40B4-BE49-F238E27FC236}">
                <a16:creationId xmlns:a16="http://schemas.microsoft.com/office/drawing/2014/main" xmlns="" id="{2F678662-64B2-70D6-26E3-BBB4E901AB26}"/>
              </a:ext>
            </a:extLst>
          </p:cNvPr>
          <p:cNvPicPr>
            <a:picLocks noChangeAspect="1"/>
          </p:cNvPicPr>
          <p:nvPr/>
        </p:nvPicPr>
        <p:blipFill>
          <a:blip r:embed="rId2"/>
          <a:stretch>
            <a:fillRect/>
          </a:stretch>
        </p:blipFill>
        <p:spPr>
          <a:xfrm>
            <a:off x="4553614" y="3585187"/>
            <a:ext cx="7063200" cy="1635000"/>
          </a:xfrm>
          <a:prstGeom prst="rect">
            <a:avLst/>
          </a:prstGeom>
        </p:spPr>
      </p:pic>
      <p:sp>
        <p:nvSpPr>
          <p:cNvPr id="62" name="TextBox 61">
            <a:extLst>
              <a:ext uri="{FF2B5EF4-FFF2-40B4-BE49-F238E27FC236}">
                <a16:creationId xmlns:a16="http://schemas.microsoft.com/office/drawing/2014/main" xmlns="" id="{35F0B317-C852-1DFA-D220-25D73EE7DE75}"/>
              </a:ext>
            </a:extLst>
          </p:cNvPr>
          <p:cNvSpPr txBox="1"/>
          <p:nvPr/>
        </p:nvSpPr>
        <p:spPr>
          <a:xfrm>
            <a:off x="5277151" y="4038457"/>
            <a:ext cx="6112328" cy="646331"/>
          </a:xfrm>
          <a:prstGeom prst="rect">
            <a:avLst/>
          </a:prstGeom>
          <a:noFill/>
        </p:spPr>
        <p:txBody>
          <a:bodyPr wrap="square">
            <a:spAutoFit/>
          </a:bodyPr>
          <a:lstStyle/>
          <a:p>
            <a:r>
              <a:rPr lang="en-US" dirty="0">
                <a:solidFill>
                  <a:schemeClr val="bg1"/>
                </a:solidFill>
              </a:rPr>
              <a:t>TallyPrime Release 4.0 “Import Excel” feature will eliminate the manual data entry in TallyPrime which saves the time.</a:t>
            </a:r>
          </a:p>
        </p:txBody>
      </p:sp>
    </p:spTree>
    <p:extLst>
      <p:ext uri="{BB962C8B-B14F-4D97-AF65-F5344CB8AC3E}">
        <p14:creationId xmlns:p14="http://schemas.microsoft.com/office/powerpoint/2010/main" val="445775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56B90B9F-3603-E8E1-CE49-AD2ADB8DAFF3}"/>
              </a:ext>
            </a:extLst>
          </p:cNvPr>
          <p:cNvSpPr>
            <a:spLocks noGrp="1"/>
          </p:cNvSpPr>
          <p:nvPr>
            <p:ph type="title"/>
          </p:nvPr>
        </p:nvSpPr>
        <p:spPr>
          <a:xfrm>
            <a:off x="452070" y="1075453"/>
            <a:ext cx="11152980" cy="454884"/>
          </a:xfrm>
        </p:spPr>
        <p:txBody>
          <a:bodyPr>
            <a:noAutofit/>
          </a:bodyPr>
          <a:lstStyle/>
          <a:p>
            <a:pPr algn="l"/>
            <a:r>
              <a:rPr lang="en-US" sz="3200" dirty="0"/>
              <a:t>Use of Excel Import Feature Scenario 3</a:t>
            </a:r>
            <a:endParaRPr lang="en-IN" sz="3200" b="0" dirty="0"/>
          </a:p>
        </p:txBody>
      </p:sp>
      <p:cxnSp>
        <p:nvCxnSpPr>
          <p:cNvPr id="37" name="Straight Connector 36">
            <a:extLst>
              <a:ext uri="{FF2B5EF4-FFF2-40B4-BE49-F238E27FC236}">
                <a16:creationId xmlns:a16="http://schemas.microsoft.com/office/drawing/2014/main" xmlns="" id="{63A2A310-57CA-7292-BE2F-FE68B690F7FC}"/>
              </a:ext>
            </a:extLst>
          </p:cNvPr>
          <p:cNvCxnSpPr>
            <a:cxnSpLocks/>
          </p:cNvCxnSpPr>
          <p:nvPr/>
        </p:nvCxnSpPr>
        <p:spPr>
          <a:xfrm>
            <a:off x="2982686" y="3026227"/>
            <a:ext cx="8622364" cy="0"/>
          </a:xfrm>
          <a:prstGeom prst="line">
            <a:avLst/>
          </a:prstGeom>
          <a:ln>
            <a:solidFill>
              <a:srgbClr val="00B29C"/>
            </a:solidFill>
          </a:ln>
        </p:spPr>
        <p:style>
          <a:lnRef idx="1">
            <a:schemeClr val="accent1"/>
          </a:lnRef>
          <a:fillRef idx="0">
            <a:schemeClr val="accent1"/>
          </a:fillRef>
          <a:effectRef idx="0">
            <a:schemeClr val="accent1"/>
          </a:effectRef>
          <a:fontRef idx="minor">
            <a:schemeClr val="tx1"/>
          </a:fontRef>
        </p:style>
      </p:cxnSp>
      <p:sp>
        <p:nvSpPr>
          <p:cNvPr id="38" name="Freeform: Shape 37">
            <a:extLst>
              <a:ext uri="{FF2B5EF4-FFF2-40B4-BE49-F238E27FC236}">
                <a16:creationId xmlns:a16="http://schemas.microsoft.com/office/drawing/2014/main" xmlns="" id="{6C2C9D62-9F65-5C56-5BFA-D461BF253096}"/>
              </a:ext>
            </a:extLst>
          </p:cNvPr>
          <p:cNvSpPr/>
          <p:nvPr/>
        </p:nvSpPr>
        <p:spPr>
          <a:xfrm>
            <a:off x="368697" y="1675593"/>
            <a:ext cx="2520000" cy="2520000"/>
          </a:xfrm>
          <a:custGeom>
            <a:avLst/>
            <a:gdLst/>
            <a:ahLst/>
            <a:cxnLst>
              <a:cxn ang="3cd4">
                <a:pos x="hc" y="t"/>
              </a:cxn>
              <a:cxn ang="cd2">
                <a:pos x="l" y="vc"/>
              </a:cxn>
              <a:cxn ang="cd4">
                <a:pos x="hc" y="b"/>
              </a:cxn>
              <a:cxn ang="0">
                <a:pos x="r" y="vc"/>
              </a:cxn>
            </a:cxnLst>
            <a:rect l="l" t="t" r="r" b="b"/>
            <a:pathLst>
              <a:path w="1230" h="1230">
                <a:moveTo>
                  <a:pt x="1230" y="615"/>
                </a:moveTo>
                <a:cubicBezTo>
                  <a:pt x="1230" y="955"/>
                  <a:pt x="954" y="1230"/>
                  <a:pt x="615" y="1230"/>
                </a:cubicBezTo>
                <a:cubicBezTo>
                  <a:pt x="275" y="1230"/>
                  <a:pt x="0" y="955"/>
                  <a:pt x="0" y="615"/>
                </a:cubicBezTo>
                <a:cubicBezTo>
                  <a:pt x="0" y="276"/>
                  <a:pt x="275" y="0"/>
                  <a:pt x="615" y="0"/>
                </a:cubicBezTo>
                <a:cubicBezTo>
                  <a:pt x="954" y="0"/>
                  <a:pt x="1230" y="276"/>
                  <a:pt x="1230" y="615"/>
                </a:cubicBezTo>
                <a:close/>
              </a:path>
            </a:pathLst>
          </a:custGeom>
          <a:solidFill>
            <a:srgbClr val="00B29C"/>
          </a:solidFill>
          <a:ln cap="flat">
            <a:noFill/>
            <a:prstDash val="solid"/>
          </a:ln>
        </p:spPr>
        <p:txBody>
          <a:bodyPr vert="horz" wrap="none" lIns="90000" tIns="45000" rIns="90000" bIns="45000" anchor="ctr" anchorCtr="1" compatLnSpc="0"/>
          <a:lstStyle/>
          <a:p>
            <a:pPr marL="0" marR="0" lvl="0" indent="0" algn="ctr" defTabSz="1828434"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Poppins" panose="00000500000000000000" pitchFamily="2" charset="0"/>
                <a:ea typeface="Microsoft YaHei" pitchFamily="2"/>
                <a:cs typeface="Lucida Sans" pitchFamily="2"/>
              </a:rPr>
              <a:t>Customers</a:t>
            </a:r>
          </a:p>
        </p:txBody>
      </p:sp>
      <p:sp>
        <p:nvSpPr>
          <p:cNvPr id="41" name="TextBox 40">
            <a:extLst>
              <a:ext uri="{FF2B5EF4-FFF2-40B4-BE49-F238E27FC236}">
                <a16:creationId xmlns:a16="http://schemas.microsoft.com/office/drawing/2014/main" xmlns="" id="{CA5D526A-259A-87B3-9A16-2BDE36165568}"/>
              </a:ext>
            </a:extLst>
          </p:cNvPr>
          <p:cNvSpPr txBox="1"/>
          <p:nvPr/>
        </p:nvSpPr>
        <p:spPr>
          <a:xfrm>
            <a:off x="2888697" y="2259234"/>
            <a:ext cx="8980714" cy="707886"/>
          </a:xfrm>
          <a:prstGeom prst="rect">
            <a:avLst/>
          </a:prstGeom>
          <a:noFill/>
        </p:spPr>
        <p:txBody>
          <a:bodyPr wrap="square">
            <a:spAutoFit/>
          </a:bodyPr>
          <a:lstStyle/>
          <a:p>
            <a:r>
              <a:rPr lang="en-US" sz="2000" dirty="0"/>
              <a:t>who will be using different </a:t>
            </a:r>
            <a:r>
              <a:rPr lang="en-US" sz="2000" dirty="0" err="1"/>
              <a:t>softwares</a:t>
            </a:r>
            <a:r>
              <a:rPr lang="en-US" sz="2000" dirty="0"/>
              <a:t> such as  Quick Books, Marg, Busy, Sage etc or customized applications  export the data in excel format </a:t>
            </a:r>
            <a:endParaRPr lang="en-IN" sz="2000" dirty="0"/>
          </a:p>
        </p:txBody>
      </p:sp>
      <p:grpSp>
        <p:nvGrpSpPr>
          <p:cNvPr id="59" name="Group 58">
            <a:extLst>
              <a:ext uri="{FF2B5EF4-FFF2-40B4-BE49-F238E27FC236}">
                <a16:creationId xmlns:a16="http://schemas.microsoft.com/office/drawing/2014/main" xmlns="" id="{692AC8D6-B9EB-44A9-F4DA-86431B266EE1}"/>
              </a:ext>
            </a:extLst>
          </p:cNvPr>
          <p:cNvGrpSpPr/>
          <p:nvPr/>
        </p:nvGrpSpPr>
        <p:grpSpPr>
          <a:xfrm>
            <a:off x="4542426" y="3252812"/>
            <a:ext cx="7062624" cy="1995652"/>
            <a:chOff x="3046516" y="3459640"/>
            <a:chExt cx="7062624" cy="1995652"/>
          </a:xfrm>
        </p:grpSpPr>
        <p:pic>
          <p:nvPicPr>
            <p:cNvPr id="55" name="Picture 54">
              <a:extLst>
                <a:ext uri="{FF2B5EF4-FFF2-40B4-BE49-F238E27FC236}">
                  <a16:creationId xmlns:a16="http://schemas.microsoft.com/office/drawing/2014/main" xmlns="" id="{7555E248-50C5-BB72-3443-ED3CB9E587EB}"/>
                </a:ext>
              </a:extLst>
            </p:cNvPr>
            <p:cNvPicPr>
              <a:picLocks noChangeAspect="1"/>
            </p:cNvPicPr>
            <p:nvPr/>
          </p:nvPicPr>
          <p:blipFill>
            <a:blip r:embed="rId2"/>
            <a:stretch>
              <a:fillRect/>
            </a:stretch>
          </p:blipFill>
          <p:spPr>
            <a:xfrm>
              <a:off x="3046516" y="3459640"/>
              <a:ext cx="7062624" cy="1634867"/>
            </a:xfrm>
            <a:prstGeom prst="rect">
              <a:avLst/>
            </a:prstGeom>
          </p:spPr>
        </p:pic>
        <p:sp>
          <p:nvSpPr>
            <p:cNvPr id="56" name="TextBox 55">
              <a:extLst>
                <a:ext uri="{FF2B5EF4-FFF2-40B4-BE49-F238E27FC236}">
                  <a16:creationId xmlns:a16="http://schemas.microsoft.com/office/drawing/2014/main" xmlns="" id="{208090F6-5D8B-2C7B-FCEB-3B5D425E5A9A}"/>
                </a:ext>
              </a:extLst>
            </p:cNvPr>
            <p:cNvSpPr txBox="1"/>
            <p:nvPr/>
          </p:nvSpPr>
          <p:spPr>
            <a:xfrm>
              <a:off x="4053521" y="3518747"/>
              <a:ext cx="3240347" cy="400110"/>
            </a:xfrm>
            <a:prstGeom prst="rect">
              <a:avLst/>
            </a:prstGeom>
            <a:noFill/>
          </p:spPr>
          <p:txBody>
            <a:bodyPr wrap="square" rtlCol="0" anchor="b">
              <a:spAutoFit/>
            </a:bodyPr>
            <a:lstStyle/>
            <a:p>
              <a:pPr defTabSz="1828434"/>
              <a:r>
                <a:rPr lang="en-US" sz="2000" b="1" spc="-30" dirty="0">
                  <a:solidFill>
                    <a:srgbClr val="FFFFFF"/>
                  </a:solidFill>
                  <a:latin typeface="Poppins" panose="00000500000000000000" pitchFamily="2" charset="0"/>
                  <a:cs typeface="Poppins" panose="00000500000000000000" pitchFamily="2" charset="0"/>
                </a:rPr>
                <a:t>Current Challenges</a:t>
              </a:r>
            </a:p>
          </p:txBody>
        </p:sp>
        <p:sp>
          <p:nvSpPr>
            <p:cNvPr id="58" name="TextBox 57">
              <a:extLst>
                <a:ext uri="{FF2B5EF4-FFF2-40B4-BE49-F238E27FC236}">
                  <a16:creationId xmlns:a16="http://schemas.microsoft.com/office/drawing/2014/main" xmlns="" id="{2446F228-EFC2-7830-C9EC-6F97126D460A}"/>
                </a:ext>
              </a:extLst>
            </p:cNvPr>
            <p:cNvSpPr txBox="1"/>
            <p:nvPr/>
          </p:nvSpPr>
          <p:spPr>
            <a:xfrm>
              <a:off x="3770053" y="3977964"/>
              <a:ext cx="6112328" cy="1477328"/>
            </a:xfrm>
            <a:prstGeom prst="rect">
              <a:avLst/>
            </a:prstGeom>
            <a:noFill/>
          </p:spPr>
          <p:txBody>
            <a:bodyPr wrap="square">
              <a:spAutoFit/>
            </a:bodyPr>
            <a:lstStyle/>
            <a:p>
              <a:r>
                <a:rPr lang="en-US" dirty="0">
                  <a:solidFill>
                    <a:schemeClr val="bg1"/>
                  </a:solidFill>
                </a:rPr>
                <a:t>As the data is used in Excel and CA’s/Auditors will be using TallyPrime entering excel data in Tally manually and validate them for purpose of tax and audit compliance  is a Tedious task</a:t>
              </a:r>
            </a:p>
            <a:p>
              <a:endParaRPr lang="en-US" dirty="0">
                <a:solidFill>
                  <a:schemeClr val="bg1"/>
                </a:solidFill>
              </a:endParaRPr>
            </a:p>
            <a:p>
              <a:endParaRPr lang="en-US" dirty="0">
                <a:solidFill>
                  <a:schemeClr val="bg1"/>
                </a:solidFill>
              </a:endParaRPr>
            </a:p>
          </p:txBody>
        </p:sp>
      </p:grpSp>
      <p:pic>
        <p:nvPicPr>
          <p:cNvPr id="60" name="Picture 59">
            <a:extLst>
              <a:ext uri="{FF2B5EF4-FFF2-40B4-BE49-F238E27FC236}">
                <a16:creationId xmlns:a16="http://schemas.microsoft.com/office/drawing/2014/main" xmlns="" id="{2F678662-64B2-70D6-26E3-BBB4E901AB26}"/>
              </a:ext>
            </a:extLst>
          </p:cNvPr>
          <p:cNvPicPr>
            <a:picLocks noChangeAspect="1"/>
          </p:cNvPicPr>
          <p:nvPr/>
        </p:nvPicPr>
        <p:blipFill>
          <a:blip r:embed="rId3"/>
          <a:stretch>
            <a:fillRect/>
          </a:stretch>
        </p:blipFill>
        <p:spPr>
          <a:xfrm>
            <a:off x="4542426" y="4971467"/>
            <a:ext cx="7063200" cy="1635000"/>
          </a:xfrm>
          <a:prstGeom prst="rect">
            <a:avLst/>
          </a:prstGeom>
        </p:spPr>
      </p:pic>
      <p:sp>
        <p:nvSpPr>
          <p:cNvPr id="62" name="TextBox 61">
            <a:extLst>
              <a:ext uri="{FF2B5EF4-FFF2-40B4-BE49-F238E27FC236}">
                <a16:creationId xmlns:a16="http://schemas.microsoft.com/office/drawing/2014/main" xmlns="" id="{35F0B317-C852-1DFA-D220-25D73EE7DE75}"/>
              </a:ext>
            </a:extLst>
          </p:cNvPr>
          <p:cNvSpPr txBox="1"/>
          <p:nvPr/>
        </p:nvSpPr>
        <p:spPr>
          <a:xfrm>
            <a:off x="5265963" y="5424737"/>
            <a:ext cx="6112328" cy="646331"/>
          </a:xfrm>
          <a:prstGeom prst="rect">
            <a:avLst/>
          </a:prstGeom>
          <a:noFill/>
        </p:spPr>
        <p:txBody>
          <a:bodyPr wrap="square">
            <a:spAutoFit/>
          </a:bodyPr>
          <a:lstStyle/>
          <a:p>
            <a:r>
              <a:rPr lang="en-US" dirty="0">
                <a:solidFill>
                  <a:schemeClr val="bg1"/>
                </a:solidFill>
              </a:rPr>
              <a:t>TallyPrime Release 4.0 “Import Excel” feature will eliminate the manual data entry in TallyPrime which saves the time.</a:t>
            </a:r>
          </a:p>
        </p:txBody>
      </p:sp>
    </p:spTree>
    <p:extLst>
      <p:ext uri="{BB962C8B-B14F-4D97-AF65-F5344CB8AC3E}">
        <p14:creationId xmlns:p14="http://schemas.microsoft.com/office/powerpoint/2010/main" val="1067429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56B90B9F-3603-E8E1-CE49-AD2ADB8DAFF3}"/>
              </a:ext>
            </a:extLst>
          </p:cNvPr>
          <p:cNvSpPr>
            <a:spLocks noGrp="1"/>
          </p:cNvSpPr>
          <p:nvPr>
            <p:ph type="title"/>
          </p:nvPr>
        </p:nvSpPr>
        <p:spPr>
          <a:xfrm>
            <a:off x="452070" y="1075453"/>
            <a:ext cx="11152980" cy="454884"/>
          </a:xfrm>
        </p:spPr>
        <p:txBody>
          <a:bodyPr>
            <a:noAutofit/>
          </a:bodyPr>
          <a:lstStyle/>
          <a:p>
            <a:pPr algn="l"/>
            <a:r>
              <a:rPr lang="en-US" sz="3200" dirty="0"/>
              <a:t>Overview</a:t>
            </a:r>
            <a:endParaRPr lang="en-IN" sz="3200" b="0" dirty="0"/>
          </a:p>
        </p:txBody>
      </p:sp>
      <p:pic>
        <p:nvPicPr>
          <p:cNvPr id="4" name="Picture 3">
            <a:extLst>
              <a:ext uri="{FF2B5EF4-FFF2-40B4-BE49-F238E27FC236}">
                <a16:creationId xmlns:a16="http://schemas.microsoft.com/office/drawing/2014/main" xmlns="" id="{9F93494B-FD7C-BC0A-4501-A13B65B11490}"/>
              </a:ext>
            </a:extLst>
          </p:cNvPr>
          <p:cNvPicPr>
            <a:picLocks noChangeAspect="1"/>
          </p:cNvPicPr>
          <p:nvPr/>
        </p:nvPicPr>
        <p:blipFill>
          <a:blip r:embed="rId2"/>
          <a:stretch>
            <a:fillRect/>
          </a:stretch>
        </p:blipFill>
        <p:spPr>
          <a:xfrm>
            <a:off x="712772" y="1621972"/>
            <a:ext cx="1228427" cy="5138058"/>
          </a:xfrm>
          <a:prstGeom prst="rect">
            <a:avLst/>
          </a:prstGeom>
        </p:spPr>
      </p:pic>
      <p:sp>
        <p:nvSpPr>
          <p:cNvPr id="5" name="Subtitle 2">
            <a:extLst>
              <a:ext uri="{FF2B5EF4-FFF2-40B4-BE49-F238E27FC236}">
                <a16:creationId xmlns:a16="http://schemas.microsoft.com/office/drawing/2014/main" xmlns="" id="{D57A47EE-E5AA-2FF5-3AE8-A0C44C8555BF}"/>
              </a:ext>
            </a:extLst>
          </p:cNvPr>
          <p:cNvSpPr txBox="1">
            <a:spLocks/>
          </p:cNvSpPr>
          <p:nvPr/>
        </p:nvSpPr>
        <p:spPr>
          <a:xfrm>
            <a:off x="1913528" y="1899655"/>
            <a:ext cx="4115031" cy="926985"/>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500"/>
              </a:lnSpc>
            </a:pPr>
            <a:r>
              <a:rPr lang="en-US" sz="1800" dirty="0">
                <a:solidFill>
                  <a:schemeClr val="tx1">
                    <a:lumMod val="95000"/>
                    <a:lumOff val="5000"/>
                  </a:schemeClr>
                </a:solidFill>
                <a:latin typeface="Lato Light" panose="020F0502020204030203" pitchFamily="34" charset="0"/>
                <a:ea typeface="Lato Light" panose="020F0502020204030203" pitchFamily="34" charset="0"/>
                <a:cs typeface="Mukta ExtraLight" panose="020B0000000000000000" pitchFamily="34" charset="77"/>
              </a:rPr>
              <a:t>Introduction to Dashboard (What, Why &amp; How)</a:t>
            </a:r>
          </a:p>
        </p:txBody>
      </p:sp>
      <p:pic>
        <p:nvPicPr>
          <p:cNvPr id="6" name="Picture 5">
            <a:extLst>
              <a:ext uri="{FF2B5EF4-FFF2-40B4-BE49-F238E27FC236}">
                <a16:creationId xmlns:a16="http://schemas.microsoft.com/office/drawing/2014/main" xmlns="" id="{DDAAB1BE-FDC1-6B96-9382-96D2CC6BA54C}"/>
              </a:ext>
            </a:extLst>
          </p:cNvPr>
          <p:cNvPicPr>
            <a:picLocks noChangeAspect="1"/>
          </p:cNvPicPr>
          <p:nvPr/>
        </p:nvPicPr>
        <p:blipFill>
          <a:blip r:embed="rId3"/>
          <a:stretch>
            <a:fillRect/>
          </a:stretch>
        </p:blipFill>
        <p:spPr>
          <a:xfrm>
            <a:off x="6615517" y="1621973"/>
            <a:ext cx="1227600" cy="5138058"/>
          </a:xfrm>
          <a:prstGeom prst="rect">
            <a:avLst/>
          </a:prstGeom>
        </p:spPr>
      </p:pic>
      <p:sp>
        <p:nvSpPr>
          <p:cNvPr id="8" name="Subtitle 2">
            <a:extLst>
              <a:ext uri="{FF2B5EF4-FFF2-40B4-BE49-F238E27FC236}">
                <a16:creationId xmlns:a16="http://schemas.microsoft.com/office/drawing/2014/main" xmlns="" id="{D1677A8E-8A48-466D-CF21-190C96E3BE4E}"/>
              </a:ext>
            </a:extLst>
          </p:cNvPr>
          <p:cNvSpPr txBox="1">
            <a:spLocks/>
          </p:cNvSpPr>
          <p:nvPr/>
        </p:nvSpPr>
        <p:spPr>
          <a:xfrm>
            <a:off x="1941199" y="3068161"/>
            <a:ext cx="4115031" cy="926985"/>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500"/>
              </a:lnSpc>
            </a:pPr>
            <a:r>
              <a:rPr lang="en-US" sz="1800" dirty="0">
                <a:solidFill>
                  <a:schemeClr val="tx1">
                    <a:lumMod val="95000"/>
                    <a:lumOff val="5000"/>
                  </a:schemeClr>
                </a:solidFill>
                <a:latin typeface="Lato Light" panose="020F0502020204030203" pitchFamily="34" charset="0"/>
                <a:ea typeface="Lato Light" panose="020F0502020204030203" pitchFamily="34" charset="0"/>
                <a:cs typeface="Mukta ExtraLight" panose="020B0000000000000000" pitchFamily="34" charset="77"/>
              </a:rPr>
              <a:t>Various Navigation Methods to Dashboard</a:t>
            </a:r>
          </a:p>
        </p:txBody>
      </p:sp>
      <p:sp>
        <p:nvSpPr>
          <p:cNvPr id="9" name="Subtitle 2">
            <a:extLst>
              <a:ext uri="{FF2B5EF4-FFF2-40B4-BE49-F238E27FC236}">
                <a16:creationId xmlns:a16="http://schemas.microsoft.com/office/drawing/2014/main" xmlns="" id="{563979C1-9B9E-8F26-E355-39C0C288B18C}"/>
              </a:ext>
            </a:extLst>
          </p:cNvPr>
          <p:cNvSpPr txBox="1">
            <a:spLocks/>
          </p:cNvSpPr>
          <p:nvPr/>
        </p:nvSpPr>
        <p:spPr>
          <a:xfrm>
            <a:off x="1913528" y="4401760"/>
            <a:ext cx="4115031" cy="478144"/>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500"/>
              </a:lnSpc>
            </a:pPr>
            <a:r>
              <a:rPr lang="en-US" sz="1800" dirty="0">
                <a:solidFill>
                  <a:schemeClr val="tx1">
                    <a:lumMod val="95000"/>
                    <a:lumOff val="5000"/>
                  </a:schemeClr>
                </a:solidFill>
                <a:latin typeface="Lato Light" panose="020F0502020204030203" pitchFamily="34" charset="0"/>
                <a:ea typeface="Lato Light" panose="020F0502020204030203" pitchFamily="34" charset="0"/>
                <a:cs typeface="Mukta ExtraLight" panose="020B0000000000000000" pitchFamily="34" charset="77"/>
              </a:rPr>
              <a:t>Benefits and Value for Users</a:t>
            </a:r>
          </a:p>
        </p:txBody>
      </p:sp>
      <p:sp>
        <p:nvSpPr>
          <p:cNvPr id="10" name="Subtitle 2">
            <a:extLst>
              <a:ext uri="{FF2B5EF4-FFF2-40B4-BE49-F238E27FC236}">
                <a16:creationId xmlns:a16="http://schemas.microsoft.com/office/drawing/2014/main" xmlns="" id="{413F4113-E39E-2734-BD6A-EAC8697DF049}"/>
              </a:ext>
            </a:extLst>
          </p:cNvPr>
          <p:cNvSpPr txBox="1">
            <a:spLocks/>
          </p:cNvSpPr>
          <p:nvPr/>
        </p:nvSpPr>
        <p:spPr>
          <a:xfrm>
            <a:off x="1921185" y="5236027"/>
            <a:ext cx="5328700" cy="1435393"/>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indent="0" algn="l">
              <a:spcBef>
                <a:spcPts val="1000"/>
              </a:spcBef>
              <a:buNone/>
            </a:pPr>
            <a:r>
              <a:rPr lang="en-US" sz="1800" b="1" dirty="0">
                <a:solidFill>
                  <a:schemeClr val="tx1">
                    <a:lumMod val="95000"/>
                    <a:lumOff val="5000"/>
                  </a:schemeClr>
                </a:solidFill>
                <a:latin typeface="Lato Light" panose="020F0502020204030203" pitchFamily="34" charset="0"/>
                <a:ea typeface="Lato Light" panose="020F0502020204030203" pitchFamily="34" charset="0"/>
              </a:rPr>
              <a:t>Product Walk-through</a:t>
            </a:r>
          </a:p>
          <a:p>
            <a:pPr algn="l">
              <a:spcBef>
                <a:spcPts val="0"/>
              </a:spcBef>
              <a:buFont typeface="Wingdings" panose="05000000000000000000" pitchFamily="2" charset="2"/>
              <a:buChar char="v"/>
            </a:pPr>
            <a:r>
              <a:rPr lang="en-US" sz="1800" dirty="0">
                <a:solidFill>
                  <a:schemeClr val="tx1">
                    <a:lumMod val="95000"/>
                    <a:lumOff val="5000"/>
                  </a:schemeClr>
                </a:solidFill>
                <a:latin typeface="Lato Light" panose="020F0502020204030203" pitchFamily="34" charset="0"/>
                <a:ea typeface="Lato Light" panose="020F0502020204030203" pitchFamily="34" charset="0"/>
              </a:rPr>
              <a:t>Tiles</a:t>
            </a:r>
          </a:p>
          <a:p>
            <a:pPr algn="l">
              <a:spcBef>
                <a:spcPts val="0"/>
              </a:spcBef>
              <a:buFont typeface="Wingdings" panose="05000000000000000000" pitchFamily="2" charset="2"/>
              <a:buChar char="v"/>
            </a:pPr>
            <a:r>
              <a:rPr lang="en-US" sz="1800" dirty="0">
                <a:solidFill>
                  <a:schemeClr val="tx1">
                    <a:lumMod val="95000"/>
                    <a:lumOff val="5000"/>
                  </a:schemeClr>
                </a:solidFill>
                <a:latin typeface="Lato Light" panose="020F0502020204030203" pitchFamily="34" charset="0"/>
                <a:ea typeface="Lato Light" panose="020F0502020204030203" pitchFamily="34" charset="0"/>
              </a:rPr>
              <a:t>Date / Period</a:t>
            </a:r>
          </a:p>
          <a:p>
            <a:pPr algn="l">
              <a:spcBef>
                <a:spcPts val="0"/>
              </a:spcBef>
              <a:buFont typeface="Wingdings" panose="05000000000000000000" pitchFamily="2" charset="2"/>
              <a:buChar char="v"/>
            </a:pPr>
            <a:r>
              <a:rPr lang="en-US" sz="1800" dirty="0">
                <a:solidFill>
                  <a:schemeClr val="tx1">
                    <a:lumMod val="95000"/>
                    <a:lumOff val="5000"/>
                  </a:schemeClr>
                </a:solidFill>
                <a:latin typeface="Lato Light" panose="020F0502020204030203" pitchFamily="34" charset="0"/>
                <a:ea typeface="Lato Light" panose="020F0502020204030203" pitchFamily="34" charset="0"/>
              </a:rPr>
              <a:t>Operations / Menus in the Dashboard</a:t>
            </a:r>
          </a:p>
        </p:txBody>
      </p:sp>
      <p:sp>
        <p:nvSpPr>
          <p:cNvPr id="11" name="Subtitle 2">
            <a:extLst>
              <a:ext uri="{FF2B5EF4-FFF2-40B4-BE49-F238E27FC236}">
                <a16:creationId xmlns:a16="http://schemas.microsoft.com/office/drawing/2014/main" xmlns="" id="{D0F9E1D3-9AF1-10D5-3D51-A4B5BA939DD9}"/>
              </a:ext>
            </a:extLst>
          </p:cNvPr>
          <p:cNvSpPr txBox="1">
            <a:spLocks/>
          </p:cNvSpPr>
          <p:nvPr/>
        </p:nvSpPr>
        <p:spPr>
          <a:xfrm>
            <a:off x="7843117" y="1835756"/>
            <a:ext cx="4115031" cy="926985"/>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500"/>
              </a:lnSpc>
            </a:pPr>
            <a:r>
              <a:rPr lang="en-US" sz="1800" dirty="0">
                <a:solidFill>
                  <a:schemeClr val="tx1">
                    <a:lumMod val="95000"/>
                    <a:lumOff val="5000"/>
                  </a:schemeClr>
                </a:solidFill>
                <a:latin typeface="Lato Light" panose="020F0502020204030203" pitchFamily="34" charset="0"/>
                <a:ea typeface="Lato Light" panose="020F0502020204030203" pitchFamily="34" charset="0"/>
                <a:cs typeface="Mukta ExtraLight" panose="020B0000000000000000" pitchFamily="34" charset="77"/>
              </a:rPr>
              <a:t>A few business scenarios to understand Dashboard</a:t>
            </a:r>
          </a:p>
        </p:txBody>
      </p:sp>
      <p:sp>
        <p:nvSpPr>
          <p:cNvPr id="12" name="Subtitle 2">
            <a:extLst>
              <a:ext uri="{FF2B5EF4-FFF2-40B4-BE49-F238E27FC236}">
                <a16:creationId xmlns:a16="http://schemas.microsoft.com/office/drawing/2014/main" xmlns="" id="{1D56B80C-585F-56EC-1062-21316F6A486C}"/>
              </a:ext>
            </a:extLst>
          </p:cNvPr>
          <p:cNvSpPr txBox="1">
            <a:spLocks/>
          </p:cNvSpPr>
          <p:nvPr/>
        </p:nvSpPr>
        <p:spPr>
          <a:xfrm>
            <a:off x="7843116" y="3289910"/>
            <a:ext cx="4115031" cy="478144"/>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500"/>
              </a:lnSpc>
            </a:pPr>
            <a:r>
              <a:rPr lang="en-US" sz="1800" dirty="0">
                <a:solidFill>
                  <a:schemeClr val="tx1">
                    <a:lumMod val="95000"/>
                    <a:lumOff val="5000"/>
                  </a:schemeClr>
                </a:solidFill>
                <a:latin typeface="Lato Light" panose="020F0502020204030203" pitchFamily="34" charset="0"/>
                <a:ea typeface="Lato Light" panose="020F0502020204030203" pitchFamily="34" charset="0"/>
                <a:cs typeface="Mukta ExtraLight" panose="020B0000000000000000" pitchFamily="34" charset="77"/>
              </a:rPr>
              <a:t>Security &amp; Data Interchange</a:t>
            </a:r>
          </a:p>
        </p:txBody>
      </p:sp>
      <p:sp>
        <p:nvSpPr>
          <p:cNvPr id="13" name="Subtitle 2">
            <a:extLst>
              <a:ext uri="{FF2B5EF4-FFF2-40B4-BE49-F238E27FC236}">
                <a16:creationId xmlns:a16="http://schemas.microsoft.com/office/drawing/2014/main" xmlns="" id="{A30A6FA5-FA5E-4693-7369-0A0695D9CC31}"/>
              </a:ext>
            </a:extLst>
          </p:cNvPr>
          <p:cNvSpPr txBox="1">
            <a:spLocks/>
          </p:cNvSpPr>
          <p:nvPr/>
        </p:nvSpPr>
        <p:spPr>
          <a:xfrm>
            <a:off x="7843115" y="4191001"/>
            <a:ext cx="4115031" cy="926985"/>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500"/>
              </a:lnSpc>
            </a:pPr>
            <a:r>
              <a:rPr lang="en-US" sz="1800" dirty="0">
                <a:solidFill>
                  <a:schemeClr val="tx1">
                    <a:lumMod val="95000"/>
                    <a:lumOff val="5000"/>
                  </a:schemeClr>
                </a:solidFill>
                <a:latin typeface="Lato Light" panose="020F0502020204030203" pitchFamily="34" charset="0"/>
                <a:ea typeface="Lato Light" panose="020F0502020204030203" pitchFamily="34" charset="0"/>
                <a:cs typeface="Mukta ExtraLight" panose="020B0000000000000000" pitchFamily="34" charset="77"/>
              </a:rPr>
              <a:t>Reports or Information that will not be available on the Dashboard</a:t>
            </a:r>
          </a:p>
        </p:txBody>
      </p:sp>
      <p:sp>
        <p:nvSpPr>
          <p:cNvPr id="14" name="Subtitle 2">
            <a:extLst>
              <a:ext uri="{FF2B5EF4-FFF2-40B4-BE49-F238E27FC236}">
                <a16:creationId xmlns:a16="http://schemas.microsoft.com/office/drawing/2014/main" xmlns="" id="{2DAA774E-24EE-DFB1-8F72-962952FEBF42}"/>
              </a:ext>
            </a:extLst>
          </p:cNvPr>
          <p:cNvSpPr txBox="1">
            <a:spLocks/>
          </p:cNvSpPr>
          <p:nvPr/>
        </p:nvSpPr>
        <p:spPr>
          <a:xfrm>
            <a:off x="7809172" y="5699936"/>
            <a:ext cx="4115031" cy="478144"/>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3500"/>
              </a:lnSpc>
            </a:pPr>
            <a:r>
              <a:rPr lang="en-US" sz="1800" dirty="0">
                <a:solidFill>
                  <a:schemeClr val="tx1">
                    <a:lumMod val="95000"/>
                    <a:lumOff val="5000"/>
                  </a:schemeClr>
                </a:solidFill>
                <a:latin typeface="Lato Light" panose="020F0502020204030203" pitchFamily="34" charset="0"/>
                <a:ea typeface="Lato Light" panose="020F0502020204030203" pitchFamily="34" charset="0"/>
                <a:cs typeface="Mukta ExtraLight" panose="020B0000000000000000" pitchFamily="34" charset="77"/>
              </a:rPr>
              <a:t>Out of Scope for Release 4.0</a:t>
            </a:r>
          </a:p>
        </p:txBody>
      </p:sp>
    </p:spTree>
    <p:extLst>
      <p:ext uri="{BB962C8B-B14F-4D97-AF65-F5344CB8AC3E}">
        <p14:creationId xmlns:p14="http://schemas.microsoft.com/office/powerpoint/2010/main" val="389042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56B90B9F-3603-E8E1-CE49-AD2ADB8DAFF3}"/>
              </a:ext>
            </a:extLst>
          </p:cNvPr>
          <p:cNvSpPr>
            <a:spLocks noGrp="1"/>
          </p:cNvSpPr>
          <p:nvPr>
            <p:ph type="title"/>
          </p:nvPr>
        </p:nvSpPr>
        <p:spPr>
          <a:xfrm>
            <a:off x="452070" y="1075453"/>
            <a:ext cx="11152980" cy="454884"/>
          </a:xfrm>
        </p:spPr>
        <p:txBody>
          <a:bodyPr>
            <a:noAutofit/>
          </a:bodyPr>
          <a:lstStyle/>
          <a:p>
            <a:pPr algn="l"/>
            <a:r>
              <a:rPr lang="en-US" sz="3200" dirty="0"/>
              <a:t>Customer Benefits</a:t>
            </a:r>
            <a:endParaRPr lang="en-IN" sz="3200" b="0" dirty="0"/>
          </a:p>
        </p:txBody>
      </p:sp>
      <p:grpSp>
        <p:nvGrpSpPr>
          <p:cNvPr id="69" name="Group 68">
            <a:extLst>
              <a:ext uri="{FF2B5EF4-FFF2-40B4-BE49-F238E27FC236}">
                <a16:creationId xmlns:a16="http://schemas.microsoft.com/office/drawing/2014/main" xmlns="" id="{81B5315D-A6E7-A42E-0632-1C78CCD064F7}"/>
              </a:ext>
            </a:extLst>
          </p:cNvPr>
          <p:cNvGrpSpPr/>
          <p:nvPr/>
        </p:nvGrpSpPr>
        <p:grpSpPr>
          <a:xfrm>
            <a:off x="756867" y="1915883"/>
            <a:ext cx="4422085" cy="4418883"/>
            <a:chOff x="756867" y="1915883"/>
            <a:chExt cx="4422085" cy="4418883"/>
          </a:xfrm>
        </p:grpSpPr>
        <p:pic>
          <p:nvPicPr>
            <p:cNvPr id="42" name="Picture 41">
              <a:extLst>
                <a:ext uri="{FF2B5EF4-FFF2-40B4-BE49-F238E27FC236}">
                  <a16:creationId xmlns:a16="http://schemas.microsoft.com/office/drawing/2014/main" xmlns="" id="{C3CBD961-9BC2-B7B3-DE4A-99398B606440}"/>
                </a:ext>
              </a:extLst>
            </p:cNvPr>
            <p:cNvPicPr>
              <a:picLocks noChangeAspect="1"/>
            </p:cNvPicPr>
            <p:nvPr/>
          </p:nvPicPr>
          <p:blipFill>
            <a:blip r:embed="rId2"/>
            <a:stretch>
              <a:fillRect/>
            </a:stretch>
          </p:blipFill>
          <p:spPr>
            <a:xfrm>
              <a:off x="756867" y="1915883"/>
              <a:ext cx="4422085" cy="4418883"/>
            </a:xfrm>
            <a:prstGeom prst="rect">
              <a:avLst/>
            </a:prstGeom>
          </p:spPr>
        </p:pic>
        <p:sp>
          <p:nvSpPr>
            <p:cNvPr id="43" name="TextBox 42">
              <a:extLst>
                <a:ext uri="{FF2B5EF4-FFF2-40B4-BE49-F238E27FC236}">
                  <a16:creationId xmlns:a16="http://schemas.microsoft.com/office/drawing/2014/main" xmlns="" id="{93F0C67B-C740-CB80-9709-3AF37F27C57F}"/>
                </a:ext>
              </a:extLst>
            </p:cNvPr>
            <p:cNvSpPr txBox="1"/>
            <p:nvPr/>
          </p:nvSpPr>
          <p:spPr>
            <a:xfrm>
              <a:off x="2089399" y="3889246"/>
              <a:ext cx="1757019" cy="646331"/>
            </a:xfrm>
            <a:prstGeom prst="rect">
              <a:avLst/>
            </a:prstGeom>
            <a:noFill/>
          </p:spPr>
          <p:txBody>
            <a:bodyPr wrap="none" rtlCol="0">
              <a:spAutoFit/>
            </a:bodyPr>
            <a:lstStyle/>
            <a:p>
              <a:r>
                <a:rPr lang="en-IN" sz="3600" b="1" dirty="0"/>
                <a:t>Benefits</a:t>
              </a:r>
            </a:p>
          </p:txBody>
        </p:sp>
      </p:grpSp>
      <p:pic>
        <p:nvPicPr>
          <p:cNvPr id="45" name="Picture 44">
            <a:extLst>
              <a:ext uri="{FF2B5EF4-FFF2-40B4-BE49-F238E27FC236}">
                <a16:creationId xmlns:a16="http://schemas.microsoft.com/office/drawing/2014/main" xmlns="" id="{3A27CE38-2D97-8773-5D0D-97ECAE39C4E4}"/>
              </a:ext>
            </a:extLst>
          </p:cNvPr>
          <p:cNvPicPr>
            <a:picLocks noChangeAspect="1"/>
          </p:cNvPicPr>
          <p:nvPr/>
        </p:nvPicPr>
        <p:blipFill>
          <a:blip r:embed="rId3"/>
          <a:stretch>
            <a:fillRect/>
          </a:stretch>
        </p:blipFill>
        <p:spPr>
          <a:xfrm>
            <a:off x="4437778" y="2449792"/>
            <a:ext cx="1155777" cy="1152000"/>
          </a:xfrm>
          <a:prstGeom prst="rect">
            <a:avLst/>
          </a:prstGeom>
        </p:spPr>
      </p:pic>
      <p:pic>
        <p:nvPicPr>
          <p:cNvPr id="46" name="Picture 45">
            <a:extLst>
              <a:ext uri="{FF2B5EF4-FFF2-40B4-BE49-F238E27FC236}">
                <a16:creationId xmlns:a16="http://schemas.microsoft.com/office/drawing/2014/main" xmlns="" id="{05BDD080-DF03-B9BB-3532-EB1DA41F534C}"/>
              </a:ext>
            </a:extLst>
          </p:cNvPr>
          <p:cNvPicPr>
            <a:picLocks noChangeAspect="1"/>
          </p:cNvPicPr>
          <p:nvPr/>
        </p:nvPicPr>
        <p:blipFill>
          <a:blip r:embed="rId4"/>
          <a:stretch>
            <a:fillRect/>
          </a:stretch>
        </p:blipFill>
        <p:spPr>
          <a:xfrm>
            <a:off x="4884089" y="3748088"/>
            <a:ext cx="1144471" cy="1152000"/>
          </a:xfrm>
          <a:prstGeom prst="rect">
            <a:avLst/>
          </a:prstGeom>
        </p:spPr>
      </p:pic>
      <p:pic>
        <p:nvPicPr>
          <p:cNvPr id="47" name="Picture 46">
            <a:extLst>
              <a:ext uri="{FF2B5EF4-FFF2-40B4-BE49-F238E27FC236}">
                <a16:creationId xmlns:a16="http://schemas.microsoft.com/office/drawing/2014/main" xmlns="" id="{72644CA9-3289-5DEE-EF7C-7AE78D2034D9}"/>
              </a:ext>
            </a:extLst>
          </p:cNvPr>
          <p:cNvPicPr>
            <a:picLocks noChangeAspect="1"/>
          </p:cNvPicPr>
          <p:nvPr/>
        </p:nvPicPr>
        <p:blipFill>
          <a:blip r:embed="rId5"/>
          <a:stretch>
            <a:fillRect/>
          </a:stretch>
        </p:blipFill>
        <p:spPr>
          <a:xfrm>
            <a:off x="4437778" y="5046384"/>
            <a:ext cx="1152000" cy="1152000"/>
          </a:xfrm>
          <a:prstGeom prst="rect">
            <a:avLst/>
          </a:prstGeom>
        </p:spPr>
      </p:pic>
      <p:pic>
        <p:nvPicPr>
          <p:cNvPr id="48" name="Picture 47">
            <a:extLst>
              <a:ext uri="{FF2B5EF4-FFF2-40B4-BE49-F238E27FC236}">
                <a16:creationId xmlns:a16="http://schemas.microsoft.com/office/drawing/2014/main" xmlns="" id="{31C1D58B-8113-E8E8-F4E4-9AD8CF1F499D}"/>
              </a:ext>
            </a:extLst>
          </p:cNvPr>
          <p:cNvPicPr>
            <a:picLocks noChangeAspect="1"/>
          </p:cNvPicPr>
          <p:nvPr/>
        </p:nvPicPr>
        <p:blipFill>
          <a:blip r:embed="rId6"/>
          <a:stretch>
            <a:fillRect/>
          </a:stretch>
        </p:blipFill>
        <p:spPr>
          <a:xfrm>
            <a:off x="3176921" y="5506360"/>
            <a:ext cx="1152000" cy="1152000"/>
          </a:xfrm>
          <a:prstGeom prst="rect">
            <a:avLst/>
          </a:prstGeom>
        </p:spPr>
      </p:pic>
      <p:grpSp>
        <p:nvGrpSpPr>
          <p:cNvPr id="70" name="Group 69">
            <a:extLst>
              <a:ext uri="{FF2B5EF4-FFF2-40B4-BE49-F238E27FC236}">
                <a16:creationId xmlns:a16="http://schemas.microsoft.com/office/drawing/2014/main" xmlns="" id="{31736419-6600-BB67-A2D2-45D1BBD427A4}"/>
              </a:ext>
            </a:extLst>
          </p:cNvPr>
          <p:cNvGrpSpPr/>
          <p:nvPr/>
        </p:nvGrpSpPr>
        <p:grpSpPr>
          <a:xfrm>
            <a:off x="3151000" y="1675855"/>
            <a:ext cx="1185475" cy="1152000"/>
            <a:chOff x="3151000" y="1675855"/>
            <a:chExt cx="1185475" cy="1152000"/>
          </a:xfrm>
        </p:grpSpPr>
        <p:pic>
          <p:nvPicPr>
            <p:cNvPr id="44" name="Picture 43">
              <a:extLst>
                <a:ext uri="{FF2B5EF4-FFF2-40B4-BE49-F238E27FC236}">
                  <a16:creationId xmlns:a16="http://schemas.microsoft.com/office/drawing/2014/main" xmlns="" id="{BEDB1EBC-C61E-4EAD-55FB-3D976CF66504}"/>
                </a:ext>
              </a:extLst>
            </p:cNvPr>
            <p:cNvPicPr>
              <a:picLocks noChangeAspect="1"/>
            </p:cNvPicPr>
            <p:nvPr/>
          </p:nvPicPr>
          <p:blipFill>
            <a:blip r:embed="rId7"/>
            <a:stretch>
              <a:fillRect/>
            </a:stretch>
          </p:blipFill>
          <p:spPr>
            <a:xfrm>
              <a:off x="3176921" y="1675855"/>
              <a:ext cx="1159554" cy="1152000"/>
            </a:xfrm>
            <a:prstGeom prst="rect">
              <a:avLst/>
            </a:prstGeom>
          </p:spPr>
        </p:pic>
        <p:sp>
          <p:nvSpPr>
            <p:cNvPr id="49" name="TextBox 48">
              <a:extLst>
                <a:ext uri="{FF2B5EF4-FFF2-40B4-BE49-F238E27FC236}">
                  <a16:creationId xmlns:a16="http://schemas.microsoft.com/office/drawing/2014/main" xmlns="" id="{95EE10C0-B197-24E3-BCD2-481E93346882}"/>
                </a:ext>
              </a:extLst>
            </p:cNvPr>
            <p:cNvSpPr txBox="1"/>
            <p:nvPr/>
          </p:nvSpPr>
          <p:spPr>
            <a:xfrm>
              <a:off x="3151000" y="1976175"/>
              <a:ext cx="1185475" cy="615553"/>
            </a:xfrm>
            <a:prstGeom prst="rect">
              <a:avLst/>
            </a:prstGeom>
            <a:noFill/>
          </p:spPr>
          <p:txBody>
            <a:bodyPr wrap="square" rtlCol="0" anchor="ctr">
              <a:spAutoFit/>
            </a:bodyPr>
            <a:lstStyle/>
            <a:p>
              <a:pPr algn="ctr"/>
              <a:r>
                <a:rPr lang="en-US" sz="3400" b="1" spc="-30" dirty="0">
                  <a:solidFill>
                    <a:schemeClr val="bg1"/>
                  </a:solidFill>
                  <a:latin typeface="Poppins" pitchFamily="2" charset="77"/>
                  <a:cs typeface="Poppins" pitchFamily="2" charset="77"/>
                </a:rPr>
                <a:t>01</a:t>
              </a:r>
            </a:p>
          </p:txBody>
        </p:sp>
      </p:grpSp>
      <p:sp>
        <p:nvSpPr>
          <p:cNvPr id="50" name="TextBox 49">
            <a:extLst>
              <a:ext uri="{FF2B5EF4-FFF2-40B4-BE49-F238E27FC236}">
                <a16:creationId xmlns:a16="http://schemas.microsoft.com/office/drawing/2014/main" xmlns="" id="{5C0FD152-0312-E94F-EB0E-8598F0338260}"/>
              </a:ext>
            </a:extLst>
          </p:cNvPr>
          <p:cNvSpPr txBox="1"/>
          <p:nvPr/>
        </p:nvSpPr>
        <p:spPr>
          <a:xfrm>
            <a:off x="4437778" y="2768581"/>
            <a:ext cx="1185475" cy="615553"/>
          </a:xfrm>
          <a:prstGeom prst="rect">
            <a:avLst/>
          </a:prstGeom>
          <a:noFill/>
        </p:spPr>
        <p:txBody>
          <a:bodyPr wrap="square" rtlCol="0" anchor="ctr">
            <a:spAutoFit/>
          </a:bodyPr>
          <a:lstStyle/>
          <a:p>
            <a:pPr algn="ctr"/>
            <a:r>
              <a:rPr lang="en-US" sz="3400" b="1" spc="-30" dirty="0">
                <a:solidFill>
                  <a:schemeClr val="bg1"/>
                </a:solidFill>
                <a:latin typeface="Poppins" pitchFamily="2" charset="77"/>
                <a:cs typeface="Poppins" pitchFamily="2" charset="77"/>
              </a:rPr>
              <a:t>02</a:t>
            </a:r>
          </a:p>
        </p:txBody>
      </p:sp>
      <p:sp>
        <p:nvSpPr>
          <p:cNvPr id="51" name="TextBox 50">
            <a:extLst>
              <a:ext uri="{FF2B5EF4-FFF2-40B4-BE49-F238E27FC236}">
                <a16:creationId xmlns:a16="http://schemas.microsoft.com/office/drawing/2014/main" xmlns="" id="{94BF0648-33E2-5851-2A1E-211D18B805D6}"/>
              </a:ext>
            </a:extLst>
          </p:cNvPr>
          <p:cNvSpPr txBox="1"/>
          <p:nvPr/>
        </p:nvSpPr>
        <p:spPr>
          <a:xfrm>
            <a:off x="4843085" y="4074529"/>
            <a:ext cx="1185475" cy="615553"/>
          </a:xfrm>
          <a:prstGeom prst="rect">
            <a:avLst/>
          </a:prstGeom>
          <a:noFill/>
        </p:spPr>
        <p:txBody>
          <a:bodyPr wrap="square" rtlCol="0" anchor="ctr">
            <a:spAutoFit/>
          </a:bodyPr>
          <a:lstStyle/>
          <a:p>
            <a:pPr algn="ctr"/>
            <a:r>
              <a:rPr lang="en-US" sz="3400" b="1" spc="-30" dirty="0">
                <a:solidFill>
                  <a:schemeClr val="bg1"/>
                </a:solidFill>
                <a:latin typeface="Poppins" pitchFamily="2" charset="77"/>
                <a:cs typeface="Poppins" pitchFamily="2" charset="77"/>
              </a:rPr>
              <a:t>03</a:t>
            </a:r>
          </a:p>
        </p:txBody>
      </p:sp>
      <p:sp>
        <p:nvSpPr>
          <p:cNvPr id="52" name="TextBox 51">
            <a:extLst>
              <a:ext uri="{FF2B5EF4-FFF2-40B4-BE49-F238E27FC236}">
                <a16:creationId xmlns:a16="http://schemas.microsoft.com/office/drawing/2014/main" xmlns="" id="{AA439FBF-5505-B0BE-CF11-1B2FA4AD0662}"/>
              </a:ext>
            </a:extLst>
          </p:cNvPr>
          <p:cNvSpPr txBox="1"/>
          <p:nvPr/>
        </p:nvSpPr>
        <p:spPr>
          <a:xfrm>
            <a:off x="4404303" y="5343246"/>
            <a:ext cx="1185475" cy="615553"/>
          </a:xfrm>
          <a:prstGeom prst="rect">
            <a:avLst/>
          </a:prstGeom>
          <a:noFill/>
        </p:spPr>
        <p:txBody>
          <a:bodyPr wrap="square" rtlCol="0" anchor="ctr">
            <a:spAutoFit/>
          </a:bodyPr>
          <a:lstStyle/>
          <a:p>
            <a:pPr algn="ctr"/>
            <a:r>
              <a:rPr lang="en-US" sz="3400" b="1" spc="-30" dirty="0">
                <a:solidFill>
                  <a:schemeClr val="bg1"/>
                </a:solidFill>
                <a:latin typeface="Poppins" pitchFamily="2" charset="77"/>
                <a:cs typeface="Poppins" pitchFamily="2" charset="77"/>
              </a:rPr>
              <a:t>04</a:t>
            </a:r>
          </a:p>
        </p:txBody>
      </p:sp>
      <p:sp>
        <p:nvSpPr>
          <p:cNvPr id="53" name="TextBox 52">
            <a:extLst>
              <a:ext uri="{FF2B5EF4-FFF2-40B4-BE49-F238E27FC236}">
                <a16:creationId xmlns:a16="http://schemas.microsoft.com/office/drawing/2014/main" xmlns="" id="{57B23FA2-C367-894D-A0ED-8321ED814AF0}"/>
              </a:ext>
            </a:extLst>
          </p:cNvPr>
          <p:cNvSpPr txBox="1"/>
          <p:nvPr/>
        </p:nvSpPr>
        <p:spPr>
          <a:xfrm>
            <a:off x="3143446" y="5833095"/>
            <a:ext cx="1185475" cy="615553"/>
          </a:xfrm>
          <a:prstGeom prst="rect">
            <a:avLst/>
          </a:prstGeom>
          <a:noFill/>
        </p:spPr>
        <p:txBody>
          <a:bodyPr wrap="square" rtlCol="0" anchor="ctr">
            <a:spAutoFit/>
          </a:bodyPr>
          <a:lstStyle/>
          <a:p>
            <a:pPr algn="ctr"/>
            <a:r>
              <a:rPr lang="en-US" sz="3400" b="1" spc="-30" dirty="0">
                <a:solidFill>
                  <a:schemeClr val="bg1"/>
                </a:solidFill>
                <a:latin typeface="Poppins" pitchFamily="2" charset="77"/>
                <a:cs typeface="Poppins" pitchFamily="2" charset="77"/>
              </a:rPr>
              <a:t>05</a:t>
            </a:r>
          </a:p>
        </p:txBody>
      </p:sp>
      <p:sp>
        <p:nvSpPr>
          <p:cNvPr id="63" name="TextBox 62">
            <a:extLst>
              <a:ext uri="{FF2B5EF4-FFF2-40B4-BE49-F238E27FC236}">
                <a16:creationId xmlns:a16="http://schemas.microsoft.com/office/drawing/2014/main" xmlns="" id="{7D27756C-70DB-D43E-6A65-D25567EF0D1B}"/>
              </a:ext>
            </a:extLst>
          </p:cNvPr>
          <p:cNvSpPr txBox="1"/>
          <p:nvPr/>
        </p:nvSpPr>
        <p:spPr>
          <a:xfrm>
            <a:off x="6042450" y="1658440"/>
            <a:ext cx="5921829" cy="923330"/>
          </a:xfrm>
          <a:prstGeom prst="rect">
            <a:avLst/>
          </a:prstGeom>
          <a:noFill/>
        </p:spPr>
        <p:txBody>
          <a:bodyPr wrap="square">
            <a:spAutoFit/>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kumimoji="0" lang="en-US" i="0" u="none" strike="noStrike" kern="1200" cap="none" spc="-30" normalizeH="0" baseline="0" noProof="0" dirty="0">
                <a:ln>
                  <a:noFill/>
                </a:ln>
                <a:solidFill>
                  <a:srgbClr val="479E8B"/>
                </a:solidFill>
                <a:effectLst/>
                <a:uLnTx/>
                <a:uFillTx/>
                <a:ea typeface="+mn-ea"/>
                <a:cs typeface="Poppins" pitchFamily="2" charset="77"/>
              </a:rPr>
              <a:t>Customers do not require to change their excel format and their practice, and they can import the same into Tally by mapping their excel columns with Tally fields.</a:t>
            </a:r>
          </a:p>
        </p:txBody>
      </p:sp>
      <p:sp>
        <p:nvSpPr>
          <p:cNvPr id="65" name="TextBox 64">
            <a:extLst>
              <a:ext uri="{FF2B5EF4-FFF2-40B4-BE49-F238E27FC236}">
                <a16:creationId xmlns:a16="http://schemas.microsoft.com/office/drawing/2014/main" xmlns="" id="{29A8E413-2D58-EF86-C681-C039322F3E0B}"/>
              </a:ext>
            </a:extLst>
          </p:cNvPr>
          <p:cNvSpPr txBox="1"/>
          <p:nvPr/>
        </p:nvSpPr>
        <p:spPr>
          <a:xfrm>
            <a:off x="6051981" y="2614692"/>
            <a:ext cx="6112328" cy="923330"/>
          </a:xfrm>
          <a:prstGeom prst="rect">
            <a:avLst/>
          </a:prstGeom>
          <a:noFill/>
        </p:spPr>
        <p:txBody>
          <a:bodyPr wrap="square">
            <a:spAutoFit/>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kumimoji="0" lang="en-US" i="0" u="none" strike="noStrike" kern="1200" cap="none" spc="-30" normalizeH="0" baseline="0" noProof="0" dirty="0">
                <a:ln>
                  <a:noFill/>
                </a:ln>
                <a:solidFill>
                  <a:srgbClr val="D8A31E"/>
                </a:solidFill>
                <a:effectLst/>
                <a:uLnTx/>
                <a:uFillTx/>
                <a:ea typeface="+mn-ea"/>
                <a:cs typeface="Poppins" pitchFamily="2" charset="77"/>
              </a:rPr>
              <a:t>Customers not having any excel format, can use the Tally provided Templates seamlessly to enter the data and import into Tally.</a:t>
            </a:r>
          </a:p>
        </p:txBody>
      </p:sp>
      <p:sp>
        <p:nvSpPr>
          <p:cNvPr id="66" name="TextBox 65">
            <a:extLst>
              <a:ext uri="{FF2B5EF4-FFF2-40B4-BE49-F238E27FC236}">
                <a16:creationId xmlns:a16="http://schemas.microsoft.com/office/drawing/2014/main" xmlns="" id="{C45153F4-389E-177B-CBD0-2FA64FCA8828}"/>
              </a:ext>
            </a:extLst>
          </p:cNvPr>
          <p:cNvSpPr txBox="1"/>
          <p:nvPr/>
        </p:nvSpPr>
        <p:spPr>
          <a:xfrm>
            <a:off x="6002930" y="3942165"/>
            <a:ext cx="6000867" cy="646331"/>
          </a:xfrm>
          <a:prstGeom prst="rect">
            <a:avLst/>
          </a:prstGeom>
          <a:noFill/>
        </p:spPr>
        <p:txBody>
          <a:bodyPr wrap="square" rtlCol="0" anchor="b">
            <a:spAutoFit/>
          </a:bodyPr>
          <a:lstStyle/>
          <a:p>
            <a:pPr defTabSz="1828434"/>
            <a:r>
              <a:rPr lang="en-US" spc="-30" dirty="0">
                <a:solidFill>
                  <a:srgbClr val="E37B13"/>
                </a:solidFill>
                <a:cs typeface="Poppins" pitchFamily="2" charset="77"/>
              </a:rPr>
              <a:t>The data can be imported into Tally whether the account entries are recorded vertically or horizontally in Excel</a:t>
            </a:r>
          </a:p>
        </p:txBody>
      </p:sp>
      <p:sp>
        <p:nvSpPr>
          <p:cNvPr id="67" name="TextBox 66">
            <a:extLst>
              <a:ext uri="{FF2B5EF4-FFF2-40B4-BE49-F238E27FC236}">
                <a16:creationId xmlns:a16="http://schemas.microsoft.com/office/drawing/2014/main" xmlns="" id="{62B17557-9CD8-CCDE-3538-7157018C3A80}"/>
              </a:ext>
            </a:extLst>
          </p:cNvPr>
          <p:cNvSpPr txBox="1"/>
          <p:nvPr/>
        </p:nvSpPr>
        <p:spPr>
          <a:xfrm>
            <a:off x="6051981" y="5020080"/>
            <a:ext cx="5868279" cy="646331"/>
          </a:xfrm>
          <a:prstGeom prst="rect">
            <a:avLst/>
          </a:prstGeom>
          <a:noFill/>
        </p:spPr>
        <p:txBody>
          <a:bodyPr wrap="square" rtlCol="0" anchor="b">
            <a:spAutoFit/>
          </a:bodyPr>
          <a:lstStyle/>
          <a:p>
            <a:pPr defTabSz="1828434"/>
            <a:r>
              <a:rPr lang="en-US" spc="-30" dirty="0">
                <a:solidFill>
                  <a:srgbClr val="E86D48"/>
                </a:solidFill>
                <a:cs typeface="Poppins" pitchFamily="2" charset="77"/>
              </a:rPr>
              <a:t>Flexible enough to map the excel data with Tally fields, either using Excel column headers or user defined column Titles</a:t>
            </a:r>
          </a:p>
        </p:txBody>
      </p:sp>
      <p:sp>
        <p:nvSpPr>
          <p:cNvPr id="68" name="TextBox 67">
            <a:extLst>
              <a:ext uri="{FF2B5EF4-FFF2-40B4-BE49-F238E27FC236}">
                <a16:creationId xmlns:a16="http://schemas.microsoft.com/office/drawing/2014/main" xmlns="" id="{A00EBAD2-8B74-1BD4-CCBF-D11F9DA3CA22}"/>
              </a:ext>
            </a:extLst>
          </p:cNvPr>
          <p:cNvSpPr txBox="1"/>
          <p:nvPr/>
        </p:nvSpPr>
        <p:spPr>
          <a:xfrm>
            <a:off x="6002930" y="5825187"/>
            <a:ext cx="6000867" cy="923330"/>
          </a:xfrm>
          <a:prstGeom prst="rect">
            <a:avLst/>
          </a:prstGeom>
          <a:noFill/>
        </p:spPr>
        <p:txBody>
          <a:bodyPr wrap="square" rtlCol="0" anchor="b">
            <a:spAutoFit/>
          </a:bodyPr>
          <a:lstStyle/>
          <a:p>
            <a:pPr defTabSz="1828434"/>
            <a:r>
              <a:rPr lang="en-US" spc="-30" dirty="0">
                <a:solidFill>
                  <a:srgbClr val="264551"/>
                </a:solidFill>
                <a:cs typeface="Poppins" pitchFamily="2" charset="77"/>
              </a:rPr>
              <a:t>Mapping is a one-time activity &amp; can be used in other companies in Tally or can be shared with same type of businesses that uses Tally.</a:t>
            </a:r>
          </a:p>
        </p:txBody>
      </p:sp>
    </p:spTree>
    <p:extLst>
      <p:ext uri="{BB962C8B-B14F-4D97-AF65-F5344CB8AC3E}">
        <p14:creationId xmlns:p14="http://schemas.microsoft.com/office/powerpoint/2010/main" val="210434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63" grpId="0"/>
      <p:bldP spid="65" grpId="0"/>
      <p:bldP spid="66" grpId="0"/>
      <p:bldP spid="67" grpId="0"/>
      <p:bldP spid="6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3454D9-E686-81ED-3B78-AEBA3940CEA6}"/>
              </a:ext>
            </a:extLst>
          </p:cNvPr>
          <p:cNvSpPr>
            <a:spLocks noGrp="1"/>
          </p:cNvSpPr>
          <p:nvPr>
            <p:ph type="title"/>
          </p:nvPr>
        </p:nvSpPr>
        <p:spPr/>
        <p:txBody>
          <a:bodyPr/>
          <a:lstStyle/>
          <a:p>
            <a:r>
              <a:rPr lang="en-US" sz="3200" dirty="0"/>
              <a:t>How to  use Excel Import feature 	</a:t>
            </a:r>
            <a:r>
              <a:rPr lang="en-US" dirty="0">
                <a:solidFill>
                  <a:schemeClr val="tx1"/>
                </a:solidFill>
              </a:rPr>
              <a:t>	</a:t>
            </a:r>
            <a:r>
              <a:rPr lang="en-IN" dirty="0"/>
              <a:t> </a:t>
            </a:r>
          </a:p>
        </p:txBody>
      </p:sp>
      <p:sp>
        <p:nvSpPr>
          <p:cNvPr id="4" name="TextBox 3">
            <a:extLst>
              <a:ext uri="{FF2B5EF4-FFF2-40B4-BE49-F238E27FC236}">
                <a16:creationId xmlns:a16="http://schemas.microsoft.com/office/drawing/2014/main" xmlns="" id="{B7364675-1A96-D1F0-799B-0290A9D5CCDB}"/>
              </a:ext>
            </a:extLst>
          </p:cNvPr>
          <p:cNvSpPr txBox="1"/>
          <p:nvPr/>
        </p:nvSpPr>
        <p:spPr>
          <a:xfrm>
            <a:off x="363794" y="1671484"/>
            <a:ext cx="11464412" cy="3693319"/>
          </a:xfrm>
          <a:prstGeom prst="rect">
            <a:avLst/>
          </a:prstGeom>
          <a:noFill/>
        </p:spPr>
        <p:txBody>
          <a:bodyPr wrap="square" rtlCol="0">
            <a:spAutoFit/>
          </a:bodyPr>
          <a:lstStyle/>
          <a:p>
            <a:pPr marL="285750" indent="-285750">
              <a:buFont typeface="Wingdings" panose="05000000000000000000" pitchFamily="2" charset="2"/>
              <a:buChar char="§"/>
            </a:pPr>
            <a:r>
              <a:rPr lang="en-US" dirty="0"/>
              <a:t>From Gateway of Tally&gt; Alt+O &gt; Select Master/Voucher</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Masters&gt;  Enter/Transactions </a:t>
            </a:r>
            <a:endParaRPr lang="en-IN" dirty="0"/>
          </a:p>
        </p:txBody>
      </p:sp>
      <p:pic>
        <p:nvPicPr>
          <p:cNvPr id="5" name="Picture 4">
            <a:extLst>
              <a:ext uri="{FF2B5EF4-FFF2-40B4-BE49-F238E27FC236}">
                <a16:creationId xmlns:a16="http://schemas.microsoft.com/office/drawing/2014/main" xmlns="" id="{43DF1318-EB2B-E9D4-FF99-7BF915DA9C0F}"/>
              </a:ext>
            </a:extLst>
          </p:cNvPr>
          <p:cNvPicPr>
            <a:picLocks noChangeAspect="1"/>
          </p:cNvPicPr>
          <p:nvPr/>
        </p:nvPicPr>
        <p:blipFill rotWithShape="1">
          <a:blip r:embed="rId2"/>
          <a:srcRect l="39031" r="25404" b="35530"/>
          <a:stretch/>
        </p:blipFill>
        <p:spPr>
          <a:xfrm>
            <a:off x="363794" y="2045445"/>
            <a:ext cx="4336026" cy="2550703"/>
          </a:xfrm>
          <a:prstGeom prst="rect">
            <a:avLst/>
          </a:prstGeom>
        </p:spPr>
      </p:pic>
      <p:pic>
        <p:nvPicPr>
          <p:cNvPr id="8" name="Picture 7">
            <a:extLst>
              <a:ext uri="{FF2B5EF4-FFF2-40B4-BE49-F238E27FC236}">
                <a16:creationId xmlns:a16="http://schemas.microsoft.com/office/drawing/2014/main" xmlns="" id="{C7D05592-C5EC-635E-C096-1B47EB7F8DDA}"/>
              </a:ext>
            </a:extLst>
          </p:cNvPr>
          <p:cNvPicPr>
            <a:picLocks noChangeAspect="1"/>
          </p:cNvPicPr>
          <p:nvPr/>
        </p:nvPicPr>
        <p:blipFill>
          <a:blip r:embed="rId3"/>
          <a:stretch>
            <a:fillRect/>
          </a:stretch>
        </p:blipFill>
        <p:spPr>
          <a:xfrm>
            <a:off x="4715973" y="3429000"/>
            <a:ext cx="6889077" cy="2949196"/>
          </a:xfrm>
          <a:prstGeom prst="rect">
            <a:avLst/>
          </a:prstGeom>
        </p:spPr>
      </p:pic>
    </p:spTree>
    <p:extLst>
      <p:ext uri="{BB962C8B-B14F-4D97-AF65-F5344CB8AC3E}">
        <p14:creationId xmlns:p14="http://schemas.microsoft.com/office/powerpoint/2010/main" val="337164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3454D9-E686-81ED-3B78-AEBA3940CEA6}"/>
              </a:ext>
            </a:extLst>
          </p:cNvPr>
          <p:cNvSpPr>
            <a:spLocks noGrp="1"/>
          </p:cNvSpPr>
          <p:nvPr>
            <p:ph type="title"/>
          </p:nvPr>
        </p:nvSpPr>
        <p:spPr>
          <a:xfrm>
            <a:off x="442451" y="1088861"/>
            <a:ext cx="11605050" cy="454884"/>
          </a:xfrm>
        </p:spPr>
        <p:txBody>
          <a:bodyPr/>
          <a:lstStyle/>
          <a:p>
            <a:r>
              <a:rPr lang="en-US" sz="3200" dirty="0"/>
              <a:t>Product Walkthrough- To download Sample Excel File 		</a:t>
            </a:r>
            <a:r>
              <a:rPr lang="en-IN" dirty="0">
                <a:solidFill>
                  <a:schemeClr val="tx1"/>
                </a:solidFill>
              </a:rPr>
              <a:t> </a:t>
            </a:r>
          </a:p>
        </p:txBody>
      </p:sp>
      <p:sp>
        <p:nvSpPr>
          <p:cNvPr id="4" name="TextBox 3">
            <a:extLst>
              <a:ext uri="{FF2B5EF4-FFF2-40B4-BE49-F238E27FC236}">
                <a16:creationId xmlns:a16="http://schemas.microsoft.com/office/drawing/2014/main" xmlns="" id="{B7364675-1A96-D1F0-799B-0290A9D5CCDB}"/>
              </a:ext>
            </a:extLst>
          </p:cNvPr>
          <p:cNvSpPr txBox="1"/>
          <p:nvPr/>
        </p:nvSpPr>
        <p:spPr>
          <a:xfrm>
            <a:off x="206477" y="1671484"/>
            <a:ext cx="11621729" cy="4247317"/>
          </a:xfrm>
          <a:prstGeom prst="rect">
            <a:avLst/>
          </a:prstGeom>
          <a:noFill/>
        </p:spPr>
        <p:txBody>
          <a:bodyPr wrap="square" rtlCol="0">
            <a:spAutoFit/>
          </a:bodyPr>
          <a:lstStyle/>
          <a:p>
            <a:pPr marL="285750" indent="-285750">
              <a:buFont typeface="Wingdings" panose="05000000000000000000" pitchFamily="2" charset="2"/>
              <a:buChar char="§"/>
            </a:pPr>
            <a:r>
              <a:rPr lang="en-US" dirty="0"/>
              <a:t>To download Sample Excel File&gt;  From Import Screen &gt; Masters/ Vouchers&gt; ALT+L. Sample Excel File can also down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endParaRPr lang="en-US" dirty="0"/>
          </a:p>
          <a:p>
            <a:r>
              <a:rPr lang="en-US" dirty="0"/>
              <a:t> </a:t>
            </a:r>
            <a:endParaRPr lang="en-IN" dirty="0"/>
          </a:p>
        </p:txBody>
      </p:sp>
      <p:pic>
        <p:nvPicPr>
          <p:cNvPr id="5" name="Picture 4">
            <a:extLst>
              <a:ext uri="{FF2B5EF4-FFF2-40B4-BE49-F238E27FC236}">
                <a16:creationId xmlns:a16="http://schemas.microsoft.com/office/drawing/2014/main" xmlns="" id="{93459E28-8053-6C8A-FDDE-AA184E24555F}"/>
              </a:ext>
            </a:extLst>
          </p:cNvPr>
          <p:cNvPicPr>
            <a:picLocks noChangeAspect="1"/>
          </p:cNvPicPr>
          <p:nvPr/>
        </p:nvPicPr>
        <p:blipFill rotWithShape="1">
          <a:blip r:embed="rId2"/>
          <a:srcRect t="7882" r="8393"/>
          <a:stretch/>
        </p:blipFill>
        <p:spPr>
          <a:xfrm>
            <a:off x="363794" y="1956618"/>
            <a:ext cx="4286329" cy="1951549"/>
          </a:xfrm>
          <a:prstGeom prst="rect">
            <a:avLst/>
          </a:prstGeom>
        </p:spPr>
      </p:pic>
      <p:pic>
        <p:nvPicPr>
          <p:cNvPr id="8" name="Picture 7">
            <a:extLst>
              <a:ext uri="{FF2B5EF4-FFF2-40B4-BE49-F238E27FC236}">
                <a16:creationId xmlns:a16="http://schemas.microsoft.com/office/drawing/2014/main" xmlns="" id="{1C4EB6B3-36D7-FEEA-BDE1-13704681518B}"/>
              </a:ext>
            </a:extLst>
          </p:cNvPr>
          <p:cNvPicPr>
            <a:picLocks noChangeAspect="1"/>
          </p:cNvPicPr>
          <p:nvPr/>
        </p:nvPicPr>
        <p:blipFill rotWithShape="1">
          <a:blip r:embed="rId3"/>
          <a:srcRect r="1693" b="62453"/>
          <a:stretch/>
        </p:blipFill>
        <p:spPr>
          <a:xfrm>
            <a:off x="4856601" y="2168635"/>
            <a:ext cx="6277896" cy="658681"/>
          </a:xfrm>
          <a:prstGeom prst="rect">
            <a:avLst/>
          </a:prstGeom>
        </p:spPr>
      </p:pic>
      <p:pic>
        <p:nvPicPr>
          <p:cNvPr id="11" name="Picture 10">
            <a:extLst>
              <a:ext uri="{FF2B5EF4-FFF2-40B4-BE49-F238E27FC236}">
                <a16:creationId xmlns:a16="http://schemas.microsoft.com/office/drawing/2014/main" xmlns="" id="{AA53914B-D0E7-2654-6635-4A9CF62B2D07}"/>
              </a:ext>
            </a:extLst>
          </p:cNvPr>
          <p:cNvPicPr>
            <a:picLocks noChangeAspect="1"/>
          </p:cNvPicPr>
          <p:nvPr/>
        </p:nvPicPr>
        <p:blipFill rotWithShape="1">
          <a:blip r:embed="rId4"/>
          <a:srcRect r="1129"/>
          <a:stretch/>
        </p:blipFill>
        <p:spPr>
          <a:xfrm>
            <a:off x="442451" y="4077097"/>
            <a:ext cx="11307097" cy="2461354"/>
          </a:xfrm>
          <a:prstGeom prst="rect">
            <a:avLst/>
          </a:prstGeom>
        </p:spPr>
      </p:pic>
    </p:spTree>
    <p:extLst>
      <p:ext uri="{BB962C8B-B14F-4D97-AF65-F5344CB8AC3E}">
        <p14:creationId xmlns:p14="http://schemas.microsoft.com/office/powerpoint/2010/main" val="167146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602462-28FC-F28E-6388-31EEA4C6DA0F}"/>
              </a:ext>
            </a:extLst>
          </p:cNvPr>
          <p:cNvSpPr>
            <a:spLocks noGrp="1"/>
          </p:cNvSpPr>
          <p:nvPr>
            <p:ph type="title"/>
          </p:nvPr>
        </p:nvSpPr>
        <p:spPr/>
        <p:txBody>
          <a:bodyPr/>
          <a:lstStyle/>
          <a:p>
            <a:r>
              <a:rPr lang="en-US" sz="3200" dirty="0"/>
              <a:t>Product Walkthrough- Manage (Mapping Templates)</a:t>
            </a:r>
            <a:endParaRPr lang="en-IN" sz="3200" dirty="0"/>
          </a:p>
        </p:txBody>
      </p:sp>
      <p:sp>
        <p:nvSpPr>
          <p:cNvPr id="4" name="TextBox 3">
            <a:extLst>
              <a:ext uri="{FF2B5EF4-FFF2-40B4-BE49-F238E27FC236}">
                <a16:creationId xmlns:a16="http://schemas.microsoft.com/office/drawing/2014/main" xmlns="" id="{04EBF907-CBDC-CB93-A7DE-7239C0B842F4}"/>
              </a:ext>
            </a:extLst>
          </p:cNvPr>
          <p:cNvSpPr txBox="1"/>
          <p:nvPr/>
        </p:nvSpPr>
        <p:spPr>
          <a:xfrm>
            <a:off x="452070" y="1779639"/>
            <a:ext cx="11562949" cy="369332"/>
          </a:xfrm>
          <a:prstGeom prst="rect">
            <a:avLst/>
          </a:prstGeom>
          <a:noFill/>
        </p:spPr>
        <p:txBody>
          <a:bodyPr wrap="square" rtlCol="0">
            <a:spAutoFit/>
          </a:bodyPr>
          <a:lstStyle/>
          <a:p>
            <a:pPr marL="285750" indent="-285750">
              <a:buFont typeface="Arial" panose="020B0604020202020204" pitchFamily="34" charset="0"/>
              <a:buChar char="•"/>
            </a:pPr>
            <a:r>
              <a:rPr lang="en-US" dirty="0"/>
              <a:t>To Create template as per the Excel File, ALT+O &gt; Manage&gt; Mapping Template&gt; Masters/Transactions&gt; Create</a:t>
            </a:r>
            <a:endParaRPr lang="en-IN" dirty="0"/>
          </a:p>
        </p:txBody>
      </p:sp>
      <p:pic>
        <p:nvPicPr>
          <p:cNvPr id="6" name="Picture 5">
            <a:extLst>
              <a:ext uri="{FF2B5EF4-FFF2-40B4-BE49-F238E27FC236}">
                <a16:creationId xmlns:a16="http://schemas.microsoft.com/office/drawing/2014/main" xmlns="" id="{B5330AEE-4EBF-A7CB-207C-E8834555B236}"/>
              </a:ext>
            </a:extLst>
          </p:cNvPr>
          <p:cNvPicPr>
            <a:picLocks noChangeAspect="1"/>
          </p:cNvPicPr>
          <p:nvPr/>
        </p:nvPicPr>
        <p:blipFill rotWithShape="1">
          <a:blip r:embed="rId2"/>
          <a:srcRect r="3873" b="14070"/>
          <a:stretch/>
        </p:blipFill>
        <p:spPr>
          <a:xfrm>
            <a:off x="926258" y="2148971"/>
            <a:ext cx="1413819" cy="2324706"/>
          </a:xfrm>
          <a:prstGeom prst="rect">
            <a:avLst/>
          </a:prstGeom>
        </p:spPr>
      </p:pic>
      <p:pic>
        <p:nvPicPr>
          <p:cNvPr id="8" name="Picture 7">
            <a:extLst>
              <a:ext uri="{FF2B5EF4-FFF2-40B4-BE49-F238E27FC236}">
                <a16:creationId xmlns:a16="http://schemas.microsoft.com/office/drawing/2014/main" xmlns="" id="{1CA5E5A6-AA7B-0059-887C-DF4339038E66}"/>
              </a:ext>
            </a:extLst>
          </p:cNvPr>
          <p:cNvPicPr>
            <a:picLocks noChangeAspect="1"/>
          </p:cNvPicPr>
          <p:nvPr/>
        </p:nvPicPr>
        <p:blipFill>
          <a:blip r:embed="rId3"/>
          <a:stretch>
            <a:fillRect/>
          </a:stretch>
        </p:blipFill>
        <p:spPr>
          <a:xfrm>
            <a:off x="2361981" y="3490612"/>
            <a:ext cx="1775614" cy="983065"/>
          </a:xfrm>
          <a:prstGeom prst="rect">
            <a:avLst/>
          </a:prstGeom>
        </p:spPr>
      </p:pic>
      <p:pic>
        <p:nvPicPr>
          <p:cNvPr id="10" name="Picture 9">
            <a:extLst>
              <a:ext uri="{FF2B5EF4-FFF2-40B4-BE49-F238E27FC236}">
                <a16:creationId xmlns:a16="http://schemas.microsoft.com/office/drawing/2014/main" xmlns="" id="{13FD8ACF-64A5-09E9-6CBD-F3DD4C943935}"/>
              </a:ext>
            </a:extLst>
          </p:cNvPr>
          <p:cNvPicPr>
            <a:picLocks noChangeAspect="1"/>
          </p:cNvPicPr>
          <p:nvPr/>
        </p:nvPicPr>
        <p:blipFill>
          <a:blip r:embed="rId4"/>
          <a:stretch>
            <a:fillRect/>
          </a:stretch>
        </p:blipFill>
        <p:spPr>
          <a:xfrm>
            <a:off x="4253342" y="2337340"/>
            <a:ext cx="2187130" cy="1691787"/>
          </a:xfrm>
          <a:prstGeom prst="rect">
            <a:avLst/>
          </a:prstGeom>
        </p:spPr>
      </p:pic>
      <p:pic>
        <p:nvPicPr>
          <p:cNvPr id="12" name="Picture 11">
            <a:extLst>
              <a:ext uri="{FF2B5EF4-FFF2-40B4-BE49-F238E27FC236}">
                <a16:creationId xmlns:a16="http://schemas.microsoft.com/office/drawing/2014/main" xmlns="" id="{D46A7AE4-1A08-575C-4D11-2B8A9A9ADC5C}"/>
              </a:ext>
            </a:extLst>
          </p:cNvPr>
          <p:cNvPicPr>
            <a:picLocks noChangeAspect="1"/>
          </p:cNvPicPr>
          <p:nvPr/>
        </p:nvPicPr>
        <p:blipFill rotWithShape="1">
          <a:blip r:embed="rId5"/>
          <a:srcRect r="6234"/>
          <a:stretch/>
        </p:blipFill>
        <p:spPr>
          <a:xfrm>
            <a:off x="6578123" y="2232877"/>
            <a:ext cx="5161807" cy="3162574"/>
          </a:xfrm>
          <a:prstGeom prst="rect">
            <a:avLst/>
          </a:prstGeom>
        </p:spPr>
      </p:pic>
    </p:spTree>
    <p:extLst>
      <p:ext uri="{BB962C8B-B14F-4D97-AF65-F5344CB8AC3E}">
        <p14:creationId xmlns:p14="http://schemas.microsoft.com/office/powerpoint/2010/main" val="368669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602462-28FC-F28E-6388-31EEA4C6DA0F}"/>
              </a:ext>
            </a:extLst>
          </p:cNvPr>
          <p:cNvSpPr>
            <a:spLocks noGrp="1"/>
          </p:cNvSpPr>
          <p:nvPr>
            <p:ph type="title"/>
          </p:nvPr>
        </p:nvSpPr>
        <p:spPr/>
        <p:txBody>
          <a:bodyPr/>
          <a:lstStyle/>
          <a:p>
            <a:r>
              <a:rPr lang="en-US" sz="3200" dirty="0"/>
              <a:t>Product Walkthrough- Manage Mapping Templates 2 of 2</a:t>
            </a:r>
            <a:endParaRPr lang="en-IN" sz="3200" dirty="0"/>
          </a:p>
        </p:txBody>
      </p:sp>
      <p:sp>
        <p:nvSpPr>
          <p:cNvPr id="4" name="TextBox 3">
            <a:extLst>
              <a:ext uri="{FF2B5EF4-FFF2-40B4-BE49-F238E27FC236}">
                <a16:creationId xmlns:a16="http://schemas.microsoft.com/office/drawing/2014/main" xmlns="" id="{04EBF907-CBDC-CB93-A7DE-7239C0B842F4}"/>
              </a:ext>
            </a:extLst>
          </p:cNvPr>
          <p:cNvSpPr txBox="1"/>
          <p:nvPr/>
        </p:nvSpPr>
        <p:spPr>
          <a:xfrm>
            <a:off x="452070" y="1779639"/>
            <a:ext cx="11562949" cy="369332"/>
          </a:xfrm>
          <a:prstGeom prst="rect">
            <a:avLst/>
          </a:prstGeom>
          <a:noFill/>
        </p:spPr>
        <p:txBody>
          <a:bodyPr wrap="square" rtlCol="0">
            <a:spAutoFit/>
          </a:bodyPr>
          <a:lstStyle/>
          <a:p>
            <a:pPr marL="285750" indent="-285750">
              <a:buFont typeface="Arial" panose="020B0604020202020204" pitchFamily="34" charset="0"/>
              <a:buChar char="•"/>
            </a:pPr>
            <a:r>
              <a:rPr lang="en-US" dirty="0"/>
              <a:t>To Create template as per the Excel File, ALT+O &gt; Manage&gt; Mapping Template&gt; Masters/Transactions&gt; Create</a:t>
            </a:r>
            <a:endParaRPr lang="en-IN" dirty="0"/>
          </a:p>
        </p:txBody>
      </p:sp>
      <p:pic>
        <p:nvPicPr>
          <p:cNvPr id="5" name="Picture 4">
            <a:extLst>
              <a:ext uri="{FF2B5EF4-FFF2-40B4-BE49-F238E27FC236}">
                <a16:creationId xmlns:a16="http://schemas.microsoft.com/office/drawing/2014/main" xmlns="" id="{F5EFFB38-B869-9FD7-663D-0869B370AF2F}"/>
              </a:ext>
            </a:extLst>
          </p:cNvPr>
          <p:cNvPicPr>
            <a:picLocks noChangeAspect="1"/>
          </p:cNvPicPr>
          <p:nvPr/>
        </p:nvPicPr>
        <p:blipFill rotWithShape="1">
          <a:blip r:embed="rId2"/>
          <a:srcRect l="867" t="1215" r="4324"/>
          <a:stretch/>
        </p:blipFill>
        <p:spPr>
          <a:xfrm>
            <a:off x="1671483" y="2139695"/>
            <a:ext cx="8072285" cy="4369260"/>
          </a:xfrm>
          <a:prstGeom prst="rect">
            <a:avLst/>
          </a:prstGeom>
        </p:spPr>
      </p:pic>
    </p:spTree>
    <p:extLst>
      <p:ext uri="{BB962C8B-B14F-4D97-AF65-F5344CB8AC3E}">
        <p14:creationId xmlns:p14="http://schemas.microsoft.com/office/powerpoint/2010/main" val="6003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B6D7B0-3FDA-7E45-6206-144E8E5536DB}"/>
              </a:ext>
            </a:extLst>
          </p:cNvPr>
          <p:cNvSpPr>
            <a:spLocks noGrp="1"/>
          </p:cNvSpPr>
          <p:nvPr>
            <p:ph type="title"/>
          </p:nvPr>
        </p:nvSpPr>
        <p:spPr>
          <a:xfrm>
            <a:off x="452070" y="1075453"/>
            <a:ext cx="11152980" cy="454884"/>
          </a:xfrm>
        </p:spPr>
        <p:txBody>
          <a:bodyPr/>
          <a:lstStyle/>
          <a:p>
            <a:r>
              <a:rPr lang="en-US" sz="3200" dirty="0"/>
              <a:t>Product Walkthrough Importing Excel 1of 3</a:t>
            </a:r>
            <a:endParaRPr lang="en-IN" sz="3200" dirty="0"/>
          </a:p>
        </p:txBody>
      </p:sp>
      <p:sp>
        <p:nvSpPr>
          <p:cNvPr id="4" name="TextBox 3">
            <a:extLst>
              <a:ext uri="{FF2B5EF4-FFF2-40B4-BE49-F238E27FC236}">
                <a16:creationId xmlns:a16="http://schemas.microsoft.com/office/drawing/2014/main" xmlns="" id="{79A63C03-5A61-FA89-26E5-13ACEFDB1CC4}"/>
              </a:ext>
            </a:extLst>
          </p:cNvPr>
          <p:cNvSpPr txBox="1"/>
          <p:nvPr/>
        </p:nvSpPr>
        <p:spPr>
          <a:xfrm>
            <a:off x="452070" y="1868128"/>
            <a:ext cx="11385969" cy="3460955"/>
          </a:xfrm>
          <a:prstGeom prst="rect">
            <a:avLst/>
          </a:prstGeom>
          <a:noFill/>
        </p:spPr>
        <p:txBody>
          <a:bodyPr wrap="square" rtlCol="0">
            <a:spAutoFit/>
          </a:bodyPr>
          <a:lstStyle/>
          <a:p>
            <a:pPr marL="285750" indent="-285750">
              <a:buFont typeface="Arial" panose="020B0604020202020204" pitchFamily="34" charset="0"/>
              <a:buChar char="•"/>
            </a:pPr>
            <a:r>
              <a:rPr lang="en-US" dirty="0"/>
              <a:t>ALT+O&gt; Import&gt; Masters/Transactions&gt;  File format &gt; Excel Spreadsheet&gt; File Location (Excel File Path)</a:t>
            </a:r>
          </a:p>
          <a:p>
            <a:endParaRPr lang="en-US" dirty="0"/>
          </a:p>
          <a:p>
            <a:endParaRPr lang="en-US" dirty="0"/>
          </a:p>
          <a:p>
            <a:endParaRPr lang="en-US" dirty="0"/>
          </a:p>
          <a:p>
            <a:pPr marL="285750" indent="-285750">
              <a:buFont typeface="Arial" panose="020B0604020202020204" pitchFamily="34" charset="0"/>
              <a:buChar char="•"/>
            </a:pPr>
            <a:r>
              <a:rPr lang="en-US" dirty="0"/>
              <a:t>File to Format&gt;File path&gt; File to Import&gt; Worksheet name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Mapping Template Type of Master</a:t>
            </a:r>
          </a:p>
          <a:p>
            <a:endParaRPr lang="en-US" dirty="0"/>
          </a:p>
          <a:p>
            <a:endParaRPr lang="en-IN" dirty="0"/>
          </a:p>
          <a:p>
            <a:endParaRPr lang="en-US" dirty="0"/>
          </a:p>
        </p:txBody>
      </p:sp>
      <p:pic>
        <p:nvPicPr>
          <p:cNvPr id="6" name="Picture 5">
            <a:extLst>
              <a:ext uri="{FF2B5EF4-FFF2-40B4-BE49-F238E27FC236}">
                <a16:creationId xmlns:a16="http://schemas.microsoft.com/office/drawing/2014/main" xmlns="" id="{06294AE2-7459-103A-7BCD-43CD5F647BF5}"/>
              </a:ext>
            </a:extLst>
          </p:cNvPr>
          <p:cNvPicPr>
            <a:picLocks noChangeAspect="1"/>
          </p:cNvPicPr>
          <p:nvPr/>
        </p:nvPicPr>
        <p:blipFill rotWithShape="1">
          <a:blip r:embed="rId2"/>
          <a:srcRect t="47341"/>
          <a:stretch/>
        </p:blipFill>
        <p:spPr>
          <a:xfrm>
            <a:off x="4993750" y="2191294"/>
            <a:ext cx="6904318" cy="493590"/>
          </a:xfrm>
          <a:prstGeom prst="rect">
            <a:avLst/>
          </a:prstGeom>
        </p:spPr>
      </p:pic>
      <p:pic>
        <p:nvPicPr>
          <p:cNvPr id="10" name="Picture 9">
            <a:extLst>
              <a:ext uri="{FF2B5EF4-FFF2-40B4-BE49-F238E27FC236}">
                <a16:creationId xmlns:a16="http://schemas.microsoft.com/office/drawing/2014/main" xmlns="" id="{783B4601-55BA-BFA8-4404-72623A2D2EA5}"/>
              </a:ext>
            </a:extLst>
          </p:cNvPr>
          <p:cNvPicPr>
            <a:picLocks noChangeAspect="1"/>
          </p:cNvPicPr>
          <p:nvPr/>
        </p:nvPicPr>
        <p:blipFill rotWithShape="1">
          <a:blip r:embed="rId3"/>
          <a:srcRect l="3337" t="18636" r="2476"/>
          <a:stretch/>
        </p:blipFill>
        <p:spPr>
          <a:xfrm>
            <a:off x="6233652" y="2900404"/>
            <a:ext cx="5664416" cy="1054080"/>
          </a:xfrm>
          <a:prstGeom prst="rect">
            <a:avLst/>
          </a:prstGeom>
        </p:spPr>
      </p:pic>
      <p:pic>
        <p:nvPicPr>
          <p:cNvPr id="14" name="Picture 13">
            <a:extLst>
              <a:ext uri="{FF2B5EF4-FFF2-40B4-BE49-F238E27FC236}">
                <a16:creationId xmlns:a16="http://schemas.microsoft.com/office/drawing/2014/main" xmlns="" id="{F465C07C-14E6-51E6-A979-98E427A9EA9E}"/>
              </a:ext>
            </a:extLst>
          </p:cNvPr>
          <p:cNvPicPr>
            <a:picLocks noChangeAspect="1"/>
          </p:cNvPicPr>
          <p:nvPr/>
        </p:nvPicPr>
        <p:blipFill rotWithShape="1">
          <a:blip r:embed="rId4"/>
          <a:srcRect l="2188" t="7442"/>
          <a:stretch/>
        </p:blipFill>
        <p:spPr>
          <a:xfrm>
            <a:off x="5052744" y="4170004"/>
            <a:ext cx="5978013" cy="2099232"/>
          </a:xfrm>
          <a:prstGeom prst="rect">
            <a:avLst/>
          </a:prstGeom>
        </p:spPr>
      </p:pic>
    </p:spTree>
    <p:extLst>
      <p:ext uri="{BB962C8B-B14F-4D97-AF65-F5344CB8AC3E}">
        <p14:creationId xmlns:p14="http://schemas.microsoft.com/office/powerpoint/2010/main" val="97502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24D72E8D-729A-375E-51E7-4C731EE561F7}"/>
              </a:ext>
            </a:extLst>
          </p:cNvPr>
          <p:cNvSpPr>
            <a:spLocks noGrp="1"/>
          </p:cNvSpPr>
          <p:nvPr>
            <p:ph type="title"/>
          </p:nvPr>
        </p:nvSpPr>
        <p:spPr>
          <a:xfrm>
            <a:off x="452438" y="1074738"/>
            <a:ext cx="11152187" cy="455612"/>
          </a:xfrm>
        </p:spPr>
        <p:txBody>
          <a:bodyPr/>
          <a:lstStyle/>
          <a:p>
            <a:r>
              <a:rPr lang="en-US" sz="3200" dirty="0"/>
              <a:t>Product Walkthrough Importing Excel 2 of 3</a:t>
            </a:r>
            <a:endParaRPr lang="en-IN" sz="3200" dirty="0"/>
          </a:p>
        </p:txBody>
      </p:sp>
      <p:sp>
        <p:nvSpPr>
          <p:cNvPr id="10" name="TextBox 9">
            <a:extLst>
              <a:ext uri="{FF2B5EF4-FFF2-40B4-BE49-F238E27FC236}">
                <a16:creationId xmlns:a16="http://schemas.microsoft.com/office/drawing/2014/main" xmlns="" id="{7A379ACB-E495-1CF3-4936-2CF993B83A7A}"/>
              </a:ext>
            </a:extLst>
          </p:cNvPr>
          <p:cNvSpPr txBox="1"/>
          <p:nvPr/>
        </p:nvSpPr>
        <p:spPr>
          <a:xfrm>
            <a:off x="255639" y="1759974"/>
            <a:ext cx="11592232" cy="4801314"/>
          </a:xfrm>
          <a:prstGeom prst="rect">
            <a:avLst/>
          </a:prstGeom>
          <a:noFill/>
        </p:spPr>
        <p:txBody>
          <a:bodyPr wrap="square" rtlCol="0">
            <a:spAutoFit/>
          </a:bodyPr>
          <a:lstStyle/>
          <a:p>
            <a:pPr marL="285750" indent="-285750">
              <a:buFont typeface="Wingdings" panose="05000000000000000000" pitchFamily="2" charset="2"/>
              <a:buChar char="§"/>
            </a:pPr>
            <a:r>
              <a:rPr lang="en-US" dirty="0"/>
              <a:t>Select the type of Master to Import&gt; Group/Ledger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a:t>Preview Import summary  to Yes</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Backup Company Data before import to Yes</a:t>
            </a:r>
            <a:endParaRPr lang="en-IN" dirty="0"/>
          </a:p>
        </p:txBody>
      </p:sp>
      <p:pic>
        <p:nvPicPr>
          <p:cNvPr id="12" name="Picture 11">
            <a:extLst>
              <a:ext uri="{FF2B5EF4-FFF2-40B4-BE49-F238E27FC236}">
                <a16:creationId xmlns:a16="http://schemas.microsoft.com/office/drawing/2014/main" xmlns="" id="{4400263B-146F-C4B8-75FF-EEA7F9395259}"/>
              </a:ext>
            </a:extLst>
          </p:cNvPr>
          <p:cNvPicPr>
            <a:picLocks noChangeAspect="1"/>
          </p:cNvPicPr>
          <p:nvPr/>
        </p:nvPicPr>
        <p:blipFill rotWithShape="1">
          <a:blip r:embed="rId2"/>
          <a:srcRect l="3618" t="13158" r="9216"/>
          <a:stretch/>
        </p:blipFill>
        <p:spPr>
          <a:xfrm>
            <a:off x="6028531" y="1759974"/>
            <a:ext cx="5791200" cy="1515507"/>
          </a:xfrm>
          <a:prstGeom prst="rect">
            <a:avLst/>
          </a:prstGeom>
        </p:spPr>
      </p:pic>
      <p:pic>
        <p:nvPicPr>
          <p:cNvPr id="14" name="Picture 13">
            <a:extLst>
              <a:ext uri="{FF2B5EF4-FFF2-40B4-BE49-F238E27FC236}">
                <a16:creationId xmlns:a16="http://schemas.microsoft.com/office/drawing/2014/main" xmlns="" id="{6D4E8348-E2BC-22A3-3204-C897F2E60507}"/>
              </a:ext>
            </a:extLst>
          </p:cNvPr>
          <p:cNvPicPr>
            <a:picLocks noChangeAspect="1"/>
          </p:cNvPicPr>
          <p:nvPr/>
        </p:nvPicPr>
        <p:blipFill rotWithShape="1">
          <a:blip r:embed="rId3"/>
          <a:srcRect l="3421" t="4626" r="16995" b="16157"/>
          <a:stretch/>
        </p:blipFill>
        <p:spPr>
          <a:xfrm>
            <a:off x="5181600" y="3505105"/>
            <a:ext cx="5476568" cy="2330245"/>
          </a:xfrm>
          <a:prstGeom prst="rect">
            <a:avLst/>
          </a:prstGeom>
        </p:spPr>
      </p:pic>
      <p:pic>
        <p:nvPicPr>
          <p:cNvPr id="16" name="Picture 15">
            <a:extLst>
              <a:ext uri="{FF2B5EF4-FFF2-40B4-BE49-F238E27FC236}">
                <a16:creationId xmlns:a16="http://schemas.microsoft.com/office/drawing/2014/main" xmlns="" id="{1761B0F0-4906-1904-38DA-B054D4D32C07}"/>
              </a:ext>
            </a:extLst>
          </p:cNvPr>
          <p:cNvPicPr>
            <a:picLocks noChangeAspect="1"/>
          </p:cNvPicPr>
          <p:nvPr/>
        </p:nvPicPr>
        <p:blipFill>
          <a:blip r:embed="rId4"/>
          <a:stretch>
            <a:fillRect/>
          </a:stretch>
        </p:blipFill>
        <p:spPr>
          <a:xfrm>
            <a:off x="5181600" y="6058826"/>
            <a:ext cx="5624047" cy="411516"/>
          </a:xfrm>
          <a:prstGeom prst="rect">
            <a:avLst/>
          </a:prstGeom>
        </p:spPr>
      </p:pic>
    </p:spTree>
    <p:extLst>
      <p:ext uri="{BB962C8B-B14F-4D97-AF65-F5344CB8AC3E}">
        <p14:creationId xmlns:p14="http://schemas.microsoft.com/office/powerpoint/2010/main" val="338410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6" end="1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F48575-56DC-4D17-4DE5-05FC94D55512}"/>
              </a:ext>
            </a:extLst>
          </p:cNvPr>
          <p:cNvSpPr>
            <a:spLocks noGrp="1"/>
          </p:cNvSpPr>
          <p:nvPr>
            <p:ph type="title"/>
          </p:nvPr>
        </p:nvSpPr>
        <p:spPr/>
        <p:txBody>
          <a:bodyPr/>
          <a:lstStyle/>
          <a:p>
            <a:r>
              <a:rPr lang="en-US" sz="3200" dirty="0"/>
              <a:t>Product Walkthrough Importing Excel 3 of 3</a:t>
            </a:r>
            <a:endParaRPr lang="en-IN" sz="3200" dirty="0"/>
          </a:p>
        </p:txBody>
      </p:sp>
      <p:sp>
        <p:nvSpPr>
          <p:cNvPr id="4" name="TextBox 3">
            <a:extLst>
              <a:ext uri="{FF2B5EF4-FFF2-40B4-BE49-F238E27FC236}">
                <a16:creationId xmlns:a16="http://schemas.microsoft.com/office/drawing/2014/main" xmlns="" id="{DFF549C8-BD28-9A24-EE66-04534ACB0B92}"/>
              </a:ext>
            </a:extLst>
          </p:cNvPr>
          <p:cNvSpPr txBox="1"/>
          <p:nvPr/>
        </p:nvSpPr>
        <p:spPr>
          <a:xfrm>
            <a:off x="452070" y="1907458"/>
            <a:ext cx="10550227" cy="923330"/>
          </a:xfrm>
          <a:prstGeom prst="rect">
            <a:avLst/>
          </a:prstGeom>
          <a:noFill/>
        </p:spPr>
        <p:txBody>
          <a:bodyPr wrap="square" rtlCol="0">
            <a:spAutoFit/>
          </a:bodyPr>
          <a:lstStyle/>
          <a:p>
            <a:pPr marL="285750" indent="-285750">
              <a:buFont typeface="Wingdings" panose="05000000000000000000" pitchFamily="2" charset="2"/>
              <a:buChar char="§"/>
            </a:pPr>
            <a:r>
              <a:rPr lang="en-US" dirty="0"/>
              <a:t>Before Import Preview &gt;</a:t>
            </a:r>
          </a:p>
          <a:p>
            <a:pPr marL="285750" indent="-285750">
              <a:buFont typeface="Wingdings" panose="05000000000000000000" pitchFamily="2" charset="2"/>
              <a:buChar char="§"/>
            </a:pPr>
            <a:endParaRPr lang="en-US" dirty="0"/>
          </a:p>
          <a:p>
            <a:r>
              <a:rPr lang="en-US" dirty="0"/>
              <a:t> </a:t>
            </a:r>
            <a:endParaRPr lang="en-IN" dirty="0"/>
          </a:p>
        </p:txBody>
      </p:sp>
      <p:pic>
        <p:nvPicPr>
          <p:cNvPr id="8" name="Picture 7">
            <a:extLst>
              <a:ext uri="{FF2B5EF4-FFF2-40B4-BE49-F238E27FC236}">
                <a16:creationId xmlns:a16="http://schemas.microsoft.com/office/drawing/2014/main" xmlns="" id="{6646FFFD-D0DB-8EFB-2988-DB749EFD6592}"/>
              </a:ext>
            </a:extLst>
          </p:cNvPr>
          <p:cNvPicPr>
            <a:picLocks noChangeAspect="1"/>
          </p:cNvPicPr>
          <p:nvPr/>
        </p:nvPicPr>
        <p:blipFill rotWithShape="1">
          <a:blip r:embed="rId2"/>
          <a:srcRect b="5870"/>
          <a:stretch/>
        </p:blipFill>
        <p:spPr>
          <a:xfrm>
            <a:off x="1515556" y="2251588"/>
            <a:ext cx="9662689" cy="4257368"/>
          </a:xfrm>
          <a:prstGeom prst="rect">
            <a:avLst/>
          </a:prstGeom>
        </p:spPr>
      </p:pic>
    </p:spTree>
    <p:extLst>
      <p:ext uri="{BB962C8B-B14F-4D97-AF65-F5344CB8AC3E}">
        <p14:creationId xmlns:p14="http://schemas.microsoft.com/office/powerpoint/2010/main" val="346995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F48575-56DC-4D17-4DE5-05FC94D55512}"/>
              </a:ext>
            </a:extLst>
          </p:cNvPr>
          <p:cNvSpPr>
            <a:spLocks noGrp="1"/>
          </p:cNvSpPr>
          <p:nvPr>
            <p:ph type="title"/>
          </p:nvPr>
        </p:nvSpPr>
        <p:spPr/>
        <p:txBody>
          <a:bodyPr/>
          <a:lstStyle/>
          <a:p>
            <a:r>
              <a:rPr lang="en-US" sz="3200" dirty="0"/>
              <a:t>Product Walkthrough Importing Excel 3 of 3</a:t>
            </a:r>
            <a:endParaRPr lang="en-IN" sz="3200" dirty="0"/>
          </a:p>
        </p:txBody>
      </p:sp>
      <p:sp>
        <p:nvSpPr>
          <p:cNvPr id="4" name="TextBox 3">
            <a:extLst>
              <a:ext uri="{FF2B5EF4-FFF2-40B4-BE49-F238E27FC236}">
                <a16:creationId xmlns:a16="http://schemas.microsoft.com/office/drawing/2014/main" xmlns="" id="{DFF549C8-BD28-9A24-EE66-04534ACB0B92}"/>
              </a:ext>
            </a:extLst>
          </p:cNvPr>
          <p:cNvSpPr txBox="1"/>
          <p:nvPr/>
        </p:nvSpPr>
        <p:spPr>
          <a:xfrm>
            <a:off x="452070" y="1907458"/>
            <a:ext cx="10550227"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Import the Masters/Vouchers  </a:t>
            </a:r>
            <a:endParaRPr lang="en-IN" dirty="0"/>
          </a:p>
        </p:txBody>
      </p:sp>
      <p:pic>
        <p:nvPicPr>
          <p:cNvPr id="5" name="Picture 4">
            <a:extLst>
              <a:ext uri="{FF2B5EF4-FFF2-40B4-BE49-F238E27FC236}">
                <a16:creationId xmlns:a16="http://schemas.microsoft.com/office/drawing/2014/main" xmlns="" id="{8C660485-7E9D-21A4-2989-913643677488}"/>
              </a:ext>
            </a:extLst>
          </p:cNvPr>
          <p:cNvPicPr>
            <a:picLocks noChangeAspect="1"/>
          </p:cNvPicPr>
          <p:nvPr/>
        </p:nvPicPr>
        <p:blipFill rotWithShape="1">
          <a:blip r:embed="rId2"/>
          <a:srcRect l="1795" t="7679"/>
          <a:stretch/>
        </p:blipFill>
        <p:spPr>
          <a:xfrm>
            <a:off x="8652387" y="1907458"/>
            <a:ext cx="2349910" cy="2096581"/>
          </a:xfrm>
          <a:prstGeom prst="rect">
            <a:avLst/>
          </a:prstGeom>
        </p:spPr>
      </p:pic>
      <p:pic>
        <p:nvPicPr>
          <p:cNvPr id="10" name="Picture 9">
            <a:extLst>
              <a:ext uri="{FF2B5EF4-FFF2-40B4-BE49-F238E27FC236}">
                <a16:creationId xmlns:a16="http://schemas.microsoft.com/office/drawing/2014/main" xmlns="" id="{7FFB44A1-45A0-765C-6105-45CE9E258175}"/>
              </a:ext>
            </a:extLst>
          </p:cNvPr>
          <p:cNvPicPr>
            <a:picLocks noChangeAspect="1"/>
          </p:cNvPicPr>
          <p:nvPr/>
        </p:nvPicPr>
        <p:blipFill rotWithShape="1">
          <a:blip r:embed="rId3"/>
          <a:srcRect t="5669" r="24758" b="53664"/>
          <a:stretch/>
        </p:blipFill>
        <p:spPr>
          <a:xfrm>
            <a:off x="796413" y="4581211"/>
            <a:ext cx="9173497" cy="845575"/>
          </a:xfrm>
          <a:prstGeom prst="rect">
            <a:avLst/>
          </a:prstGeom>
        </p:spPr>
      </p:pic>
    </p:spTree>
    <p:extLst>
      <p:ext uri="{BB962C8B-B14F-4D97-AF65-F5344CB8AC3E}">
        <p14:creationId xmlns:p14="http://schemas.microsoft.com/office/powerpoint/2010/main" val="254475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454FB386-812A-B407-8D84-5848F1A059F4}"/>
              </a:ext>
            </a:extLst>
          </p:cNvPr>
          <p:cNvSpPr>
            <a:spLocks noGrp="1"/>
          </p:cNvSpPr>
          <p:nvPr>
            <p:ph type="ctrTitle"/>
          </p:nvPr>
        </p:nvSpPr>
        <p:spPr>
          <a:xfrm>
            <a:off x="130629" y="1873478"/>
            <a:ext cx="9144000" cy="2387600"/>
          </a:xfrm>
        </p:spPr>
        <p:txBody>
          <a:bodyPr/>
          <a:lstStyle/>
          <a:p>
            <a:r>
              <a:rPr lang="en-IN" dirty="0"/>
              <a:t>TallyCare Training</a:t>
            </a:r>
            <a:br>
              <a:rPr lang="en-IN" dirty="0"/>
            </a:br>
            <a:r>
              <a:rPr lang="en-IN" sz="4000" dirty="0"/>
              <a:t>TallyPrime Rel 4.0</a:t>
            </a:r>
            <a:endParaRPr lang="en-IN" dirty="0"/>
          </a:p>
        </p:txBody>
      </p:sp>
    </p:spTree>
    <p:extLst>
      <p:ext uri="{BB962C8B-B14F-4D97-AF65-F5344CB8AC3E}">
        <p14:creationId xmlns:p14="http://schemas.microsoft.com/office/powerpoint/2010/main" val="3811877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Freeform: Shape 232">
            <a:extLst>
              <a:ext uri="{FF2B5EF4-FFF2-40B4-BE49-F238E27FC236}">
                <a16:creationId xmlns:a16="http://schemas.microsoft.com/office/drawing/2014/main" xmlns="" id="{ADE76A68-1B16-4917-B521-76D598C7D2D7}"/>
              </a:ext>
            </a:extLst>
          </p:cNvPr>
          <p:cNvSpPr/>
          <p:nvPr/>
        </p:nvSpPr>
        <p:spPr>
          <a:xfrm>
            <a:off x="3455" y="1730"/>
            <a:ext cx="5569081" cy="6854540"/>
          </a:xfrm>
          <a:custGeom>
            <a:avLst/>
            <a:gdLst/>
            <a:ahLst/>
            <a:cxnLst>
              <a:cxn ang="3cd4">
                <a:pos x="hc" y="t"/>
              </a:cxn>
              <a:cxn ang="cd2">
                <a:pos x="l" y="vc"/>
              </a:cxn>
              <a:cxn ang="cd4">
                <a:pos x="hc" y="b"/>
              </a:cxn>
              <a:cxn ang="0">
                <a:pos x="r" y="vc"/>
              </a:cxn>
            </a:cxnLst>
            <a:rect l="l" t="t" r="r" b="b"/>
            <a:pathLst>
              <a:path w="8943" h="11007">
                <a:moveTo>
                  <a:pt x="0" y="11007"/>
                </a:moveTo>
                <a:lnTo>
                  <a:pt x="8943" y="11007"/>
                </a:lnTo>
                <a:lnTo>
                  <a:pt x="8943" y="0"/>
                </a:lnTo>
                <a:lnTo>
                  <a:pt x="0" y="0"/>
                </a:lnTo>
                <a:close/>
              </a:path>
            </a:pathLst>
          </a:custGeom>
          <a:solidFill>
            <a:schemeClr val="accent2">
              <a:lumMod val="50000"/>
            </a:schemeClr>
          </a:solidFill>
          <a:ln cap="flat">
            <a:noFill/>
            <a:prstDash val="solid"/>
          </a:ln>
        </p:spPr>
        <p:txBody>
          <a:bodyPr vert="horz" wrap="none" lIns="45000" tIns="22500" rIns="45000" bIns="22500" anchor="ctr" anchorCtr="1" compatLnSpc="0"/>
          <a:lstStyle/>
          <a:p>
            <a:pPr defTabSz="914217" hangingPunct="0"/>
            <a:endParaRPr lang="en-US" sz="900" dirty="0">
              <a:solidFill>
                <a:srgbClr val="747A94"/>
              </a:solidFill>
              <a:latin typeface="Poppins" panose="00000500000000000000" pitchFamily="2" charset="0"/>
              <a:ea typeface="Microsoft YaHei" pitchFamily="2"/>
              <a:cs typeface="Lucida Sans" pitchFamily="2"/>
            </a:endParaRPr>
          </a:p>
        </p:txBody>
      </p:sp>
      <p:sp>
        <p:nvSpPr>
          <p:cNvPr id="271" name="Freeform: Shape 270">
            <a:extLst>
              <a:ext uri="{FF2B5EF4-FFF2-40B4-BE49-F238E27FC236}">
                <a16:creationId xmlns:a16="http://schemas.microsoft.com/office/drawing/2014/main" xmlns="" id="{C248470C-E763-4E1C-BBCE-4EF695137CB9}"/>
              </a:ext>
            </a:extLst>
          </p:cNvPr>
          <p:cNvSpPr/>
          <p:nvPr/>
        </p:nvSpPr>
        <p:spPr>
          <a:xfrm>
            <a:off x="3975678" y="577821"/>
            <a:ext cx="1391336" cy="2186029"/>
          </a:xfrm>
          <a:custGeom>
            <a:avLst/>
            <a:gdLst/>
            <a:ahLst/>
            <a:cxnLst>
              <a:cxn ang="3cd4">
                <a:pos x="hc" y="t"/>
              </a:cxn>
              <a:cxn ang="cd2">
                <a:pos x="l" y="vc"/>
              </a:cxn>
              <a:cxn ang="cd4">
                <a:pos x="hc" y="b"/>
              </a:cxn>
              <a:cxn ang="0">
                <a:pos x="r" y="vc"/>
              </a:cxn>
            </a:cxnLst>
            <a:rect l="l" t="t" r="r" b="b"/>
            <a:pathLst>
              <a:path w="2235" h="3511">
                <a:moveTo>
                  <a:pt x="1957" y="11"/>
                </a:moveTo>
                <a:cubicBezTo>
                  <a:pt x="884" y="11"/>
                  <a:pt x="10" y="884"/>
                  <a:pt x="10" y="1958"/>
                </a:cubicBezTo>
                <a:cubicBezTo>
                  <a:pt x="10" y="2561"/>
                  <a:pt x="283" y="3121"/>
                  <a:pt x="760" y="3494"/>
                </a:cubicBezTo>
                <a:cubicBezTo>
                  <a:pt x="774" y="3505"/>
                  <a:pt x="796" y="3503"/>
                  <a:pt x="808" y="3488"/>
                </a:cubicBezTo>
                <a:lnTo>
                  <a:pt x="1018" y="3226"/>
                </a:lnTo>
                <a:cubicBezTo>
                  <a:pt x="1024" y="3219"/>
                  <a:pt x="1026" y="3210"/>
                  <a:pt x="1025" y="3201"/>
                </a:cubicBezTo>
                <a:cubicBezTo>
                  <a:pt x="1024" y="3191"/>
                  <a:pt x="1020" y="3183"/>
                  <a:pt x="1012" y="3177"/>
                </a:cubicBezTo>
                <a:cubicBezTo>
                  <a:pt x="633" y="2882"/>
                  <a:pt x="414" y="2438"/>
                  <a:pt x="414" y="1958"/>
                </a:cubicBezTo>
                <a:cubicBezTo>
                  <a:pt x="414" y="1107"/>
                  <a:pt x="1106" y="415"/>
                  <a:pt x="1957" y="415"/>
                </a:cubicBezTo>
                <a:cubicBezTo>
                  <a:pt x="2029" y="415"/>
                  <a:pt x="2101" y="420"/>
                  <a:pt x="2171" y="429"/>
                </a:cubicBezTo>
                <a:cubicBezTo>
                  <a:pt x="2181" y="431"/>
                  <a:pt x="2191" y="428"/>
                  <a:pt x="2198" y="422"/>
                </a:cubicBezTo>
                <a:cubicBezTo>
                  <a:pt x="2205" y="416"/>
                  <a:pt x="2210" y="407"/>
                  <a:pt x="2210" y="397"/>
                </a:cubicBezTo>
                <a:lnTo>
                  <a:pt x="2225" y="61"/>
                </a:lnTo>
                <a:cubicBezTo>
                  <a:pt x="2226" y="43"/>
                  <a:pt x="2213" y="27"/>
                  <a:pt x="2195" y="25"/>
                </a:cubicBezTo>
                <a:cubicBezTo>
                  <a:pt x="2116" y="15"/>
                  <a:pt x="2036" y="11"/>
                  <a:pt x="1957" y="11"/>
                </a:cubicBezTo>
                <a:close/>
                <a:moveTo>
                  <a:pt x="781" y="3511"/>
                </a:moveTo>
                <a:cubicBezTo>
                  <a:pt x="771" y="3511"/>
                  <a:pt x="761" y="3508"/>
                  <a:pt x="753" y="3502"/>
                </a:cubicBezTo>
                <a:cubicBezTo>
                  <a:pt x="275" y="3127"/>
                  <a:pt x="0" y="2565"/>
                  <a:pt x="0" y="1958"/>
                </a:cubicBezTo>
                <a:cubicBezTo>
                  <a:pt x="0" y="878"/>
                  <a:pt x="878" y="0"/>
                  <a:pt x="1957" y="0"/>
                </a:cubicBezTo>
                <a:cubicBezTo>
                  <a:pt x="2036" y="0"/>
                  <a:pt x="2117" y="5"/>
                  <a:pt x="2196" y="15"/>
                </a:cubicBezTo>
                <a:cubicBezTo>
                  <a:pt x="2219" y="18"/>
                  <a:pt x="2237" y="38"/>
                  <a:pt x="2235" y="61"/>
                </a:cubicBezTo>
                <a:lnTo>
                  <a:pt x="2221" y="398"/>
                </a:lnTo>
                <a:cubicBezTo>
                  <a:pt x="2220" y="410"/>
                  <a:pt x="2214" y="422"/>
                  <a:pt x="2205" y="430"/>
                </a:cubicBezTo>
                <a:cubicBezTo>
                  <a:pt x="2195" y="438"/>
                  <a:pt x="2182" y="442"/>
                  <a:pt x="2170" y="440"/>
                </a:cubicBezTo>
                <a:cubicBezTo>
                  <a:pt x="2099" y="430"/>
                  <a:pt x="2028" y="425"/>
                  <a:pt x="1957" y="425"/>
                </a:cubicBezTo>
                <a:cubicBezTo>
                  <a:pt x="1112" y="425"/>
                  <a:pt x="424" y="1113"/>
                  <a:pt x="424" y="1958"/>
                </a:cubicBezTo>
                <a:cubicBezTo>
                  <a:pt x="424" y="2435"/>
                  <a:pt x="641" y="2876"/>
                  <a:pt x="1018" y="3169"/>
                </a:cubicBezTo>
                <a:cubicBezTo>
                  <a:pt x="1028" y="3177"/>
                  <a:pt x="1034" y="3188"/>
                  <a:pt x="1036" y="3199"/>
                </a:cubicBezTo>
                <a:cubicBezTo>
                  <a:pt x="1037" y="3212"/>
                  <a:pt x="1033" y="3223"/>
                  <a:pt x="1026" y="3232"/>
                </a:cubicBezTo>
                <a:lnTo>
                  <a:pt x="816" y="3494"/>
                </a:lnTo>
                <a:cubicBezTo>
                  <a:pt x="807" y="3505"/>
                  <a:pt x="794" y="3511"/>
                  <a:pt x="781" y="3511"/>
                </a:cubicBezTo>
                <a:close/>
              </a:path>
            </a:pathLst>
          </a:custGeom>
          <a:solidFill>
            <a:schemeClr val="bg1"/>
          </a:solidFill>
          <a:ln cap="flat">
            <a:noFill/>
            <a:prstDash val="solid"/>
          </a:ln>
        </p:spPr>
        <p:txBody>
          <a:bodyPr vert="horz" wrap="none" lIns="45000" tIns="22500" rIns="45000" bIns="22500" anchor="ctr" anchorCtr="1" compatLnSpc="0"/>
          <a:lstStyle/>
          <a:p>
            <a:pPr defTabSz="914217" hangingPunct="0"/>
            <a:endParaRPr lang="en-US" sz="900" dirty="0">
              <a:solidFill>
                <a:srgbClr val="747A94"/>
              </a:solidFill>
              <a:latin typeface="Poppins" panose="00000500000000000000" pitchFamily="2" charset="0"/>
              <a:ea typeface="Microsoft YaHei" pitchFamily="2"/>
              <a:cs typeface="Lucida Sans" pitchFamily="2"/>
            </a:endParaRPr>
          </a:p>
        </p:txBody>
      </p:sp>
      <p:sp>
        <p:nvSpPr>
          <p:cNvPr id="272" name="Freeform: Shape 271">
            <a:extLst>
              <a:ext uri="{FF2B5EF4-FFF2-40B4-BE49-F238E27FC236}">
                <a16:creationId xmlns:a16="http://schemas.microsoft.com/office/drawing/2014/main" xmlns="" id="{9F65262E-2100-4911-ADC0-4A8DB0A226E3}"/>
              </a:ext>
            </a:extLst>
          </p:cNvPr>
          <p:cNvSpPr/>
          <p:nvPr/>
        </p:nvSpPr>
        <p:spPr>
          <a:xfrm>
            <a:off x="1567307" y="4703872"/>
            <a:ext cx="678853" cy="1739481"/>
          </a:xfrm>
          <a:custGeom>
            <a:avLst/>
            <a:gdLst/>
            <a:ahLst/>
            <a:cxnLst>
              <a:cxn ang="3cd4">
                <a:pos x="hc" y="t"/>
              </a:cxn>
              <a:cxn ang="cd2">
                <a:pos x="l" y="vc"/>
              </a:cxn>
              <a:cxn ang="cd4">
                <a:pos x="hc" y="b"/>
              </a:cxn>
              <a:cxn ang="0">
                <a:pos x="r" y="vc"/>
              </a:cxn>
            </a:cxnLst>
            <a:rect l="l" t="t" r="r" b="b"/>
            <a:pathLst>
              <a:path w="1091" h="2794">
                <a:moveTo>
                  <a:pt x="661" y="10"/>
                </a:moveTo>
                <a:cubicBezTo>
                  <a:pt x="644" y="10"/>
                  <a:pt x="628" y="16"/>
                  <a:pt x="615" y="26"/>
                </a:cubicBezTo>
                <a:lnTo>
                  <a:pt x="415" y="183"/>
                </a:lnTo>
                <a:cubicBezTo>
                  <a:pt x="384" y="207"/>
                  <a:pt x="377" y="253"/>
                  <a:pt x="400" y="285"/>
                </a:cubicBezTo>
                <a:cubicBezTo>
                  <a:pt x="580" y="544"/>
                  <a:pt x="676" y="849"/>
                  <a:pt x="676" y="1166"/>
                </a:cubicBezTo>
                <a:cubicBezTo>
                  <a:pt x="676" y="1657"/>
                  <a:pt x="438" y="2124"/>
                  <a:pt x="41" y="2414"/>
                </a:cubicBezTo>
                <a:cubicBezTo>
                  <a:pt x="12" y="2434"/>
                  <a:pt x="2" y="2474"/>
                  <a:pt x="17" y="2506"/>
                </a:cubicBezTo>
                <a:lnTo>
                  <a:pt x="126" y="2740"/>
                </a:lnTo>
                <a:cubicBezTo>
                  <a:pt x="135" y="2760"/>
                  <a:pt x="153" y="2775"/>
                  <a:pt x="174" y="2781"/>
                </a:cubicBezTo>
                <a:cubicBezTo>
                  <a:pt x="196" y="2787"/>
                  <a:pt x="218" y="2783"/>
                  <a:pt x="237" y="2770"/>
                </a:cubicBezTo>
                <a:cubicBezTo>
                  <a:pt x="765" y="2406"/>
                  <a:pt x="1080" y="1806"/>
                  <a:pt x="1080" y="1166"/>
                </a:cubicBezTo>
                <a:cubicBezTo>
                  <a:pt x="1080" y="761"/>
                  <a:pt x="957" y="372"/>
                  <a:pt x="723" y="42"/>
                </a:cubicBezTo>
                <a:cubicBezTo>
                  <a:pt x="711" y="25"/>
                  <a:pt x="693" y="14"/>
                  <a:pt x="672" y="11"/>
                </a:cubicBezTo>
                <a:cubicBezTo>
                  <a:pt x="668" y="10"/>
                  <a:pt x="665" y="10"/>
                  <a:pt x="661" y="10"/>
                </a:cubicBezTo>
                <a:close/>
                <a:moveTo>
                  <a:pt x="195" y="2794"/>
                </a:moveTo>
                <a:cubicBezTo>
                  <a:pt x="187" y="2794"/>
                  <a:pt x="179" y="2792"/>
                  <a:pt x="172" y="2790"/>
                </a:cubicBezTo>
                <a:cubicBezTo>
                  <a:pt x="148" y="2784"/>
                  <a:pt x="127" y="2767"/>
                  <a:pt x="116" y="2744"/>
                </a:cubicBezTo>
                <a:lnTo>
                  <a:pt x="8" y="2510"/>
                </a:lnTo>
                <a:cubicBezTo>
                  <a:pt x="-9" y="2473"/>
                  <a:pt x="2" y="2429"/>
                  <a:pt x="35" y="2405"/>
                </a:cubicBezTo>
                <a:cubicBezTo>
                  <a:pt x="430" y="2117"/>
                  <a:pt x="666" y="1654"/>
                  <a:pt x="666" y="1166"/>
                </a:cubicBezTo>
                <a:cubicBezTo>
                  <a:pt x="666" y="851"/>
                  <a:pt x="571" y="548"/>
                  <a:pt x="391" y="291"/>
                </a:cubicBezTo>
                <a:cubicBezTo>
                  <a:pt x="365" y="254"/>
                  <a:pt x="373" y="203"/>
                  <a:pt x="409" y="175"/>
                </a:cubicBezTo>
                <a:lnTo>
                  <a:pt x="609" y="18"/>
                </a:lnTo>
                <a:cubicBezTo>
                  <a:pt x="627" y="3"/>
                  <a:pt x="650" y="-3"/>
                  <a:pt x="673" y="1"/>
                </a:cubicBezTo>
                <a:cubicBezTo>
                  <a:pt x="697" y="4"/>
                  <a:pt x="718" y="17"/>
                  <a:pt x="731" y="36"/>
                </a:cubicBezTo>
                <a:cubicBezTo>
                  <a:pt x="966" y="368"/>
                  <a:pt x="1091" y="758"/>
                  <a:pt x="1091" y="1166"/>
                </a:cubicBezTo>
                <a:cubicBezTo>
                  <a:pt x="1091" y="1810"/>
                  <a:pt x="773" y="2413"/>
                  <a:pt x="243" y="2778"/>
                </a:cubicBezTo>
                <a:cubicBezTo>
                  <a:pt x="228" y="2789"/>
                  <a:pt x="212" y="2794"/>
                  <a:pt x="195" y="2794"/>
                </a:cubicBezTo>
                <a:close/>
              </a:path>
            </a:pathLst>
          </a:custGeom>
          <a:solidFill>
            <a:schemeClr val="bg1"/>
          </a:solidFill>
          <a:ln cap="flat">
            <a:noFill/>
            <a:prstDash val="solid"/>
          </a:ln>
        </p:spPr>
        <p:txBody>
          <a:bodyPr vert="horz" wrap="none" lIns="45000" tIns="22500" rIns="45000" bIns="22500" anchor="ctr" anchorCtr="1" compatLnSpc="0"/>
          <a:lstStyle/>
          <a:p>
            <a:pPr defTabSz="914217" hangingPunct="0"/>
            <a:endParaRPr lang="en-US" sz="900" dirty="0">
              <a:solidFill>
                <a:srgbClr val="747A94"/>
              </a:solidFill>
              <a:latin typeface="Poppins" panose="00000500000000000000" pitchFamily="2" charset="0"/>
              <a:ea typeface="Microsoft YaHei" pitchFamily="2"/>
              <a:cs typeface="Lucida Sans" pitchFamily="2"/>
            </a:endParaRPr>
          </a:p>
        </p:txBody>
      </p:sp>
      <p:sp>
        <p:nvSpPr>
          <p:cNvPr id="273" name="Freeform: Shape 272">
            <a:extLst>
              <a:ext uri="{FF2B5EF4-FFF2-40B4-BE49-F238E27FC236}">
                <a16:creationId xmlns:a16="http://schemas.microsoft.com/office/drawing/2014/main" xmlns="" id="{302CB2F7-20E4-466D-99B5-409C6E25E6AE}"/>
              </a:ext>
            </a:extLst>
          </p:cNvPr>
          <p:cNvSpPr/>
          <p:nvPr/>
        </p:nvSpPr>
        <p:spPr>
          <a:xfrm>
            <a:off x="1176190" y="1467179"/>
            <a:ext cx="788466" cy="602248"/>
          </a:xfrm>
          <a:custGeom>
            <a:avLst/>
            <a:gdLst/>
            <a:ahLst/>
            <a:cxnLst>
              <a:cxn ang="3cd4">
                <a:pos x="hc" y="t"/>
              </a:cxn>
              <a:cxn ang="cd2">
                <a:pos x="l" y="vc"/>
              </a:cxn>
              <a:cxn ang="cd4">
                <a:pos x="hc" y="b"/>
              </a:cxn>
              <a:cxn ang="0">
                <a:pos x="r" y="vc"/>
              </a:cxn>
            </a:cxnLst>
            <a:rect l="l" t="t" r="r" b="b"/>
            <a:pathLst>
              <a:path w="1267" h="968">
                <a:moveTo>
                  <a:pt x="996" y="958"/>
                </a:moveTo>
                <a:lnTo>
                  <a:pt x="1249" y="760"/>
                </a:lnTo>
                <a:cubicBezTo>
                  <a:pt x="1270" y="744"/>
                  <a:pt x="1273" y="713"/>
                  <a:pt x="1256" y="693"/>
                </a:cubicBezTo>
                <a:cubicBezTo>
                  <a:pt x="963" y="334"/>
                  <a:pt x="546" y="81"/>
                  <a:pt x="69" y="1"/>
                </a:cubicBezTo>
                <a:cubicBezTo>
                  <a:pt x="41" y="-4"/>
                  <a:pt x="15" y="17"/>
                  <a:pt x="14" y="45"/>
                </a:cubicBezTo>
                <a:lnTo>
                  <a:pt x="0" y="368"/>
                </a:lnTo>
                <a:cubicBezTo>
                  <a:pt x="-1" y="392"/>
                  <a:pt x="15" y="412"/>
                  <a:pt x="37" y="416"/>
                </a:cubicBezTo>
                <a:cubicBezTo>
                  <a:pt x="395" y="486"/>
                  <a:pt x="709" y="680"/>
                  <a:pt x="932" y="951"/>
                </a:cubicBezTo>
                <a:cubicBezTo>
                  <a:pt x="947" y="970"/>
                  <a:pt x="976" y="974"/>
                  <a:pt x="996" y="958"/>
                </a:cubicBezTo>
                <a:close/>
              </a:path>
            </a:pathLst>
          </a:custGeom>
          <a:solidFill>
            <a:schemeClr val="bg1"/>
          </a:solidFill>
          <a:ln cap="flat">
            <a:noFill/>
            <a:prstDash val="solid"/>
          </a:ln>
        </p:spPr>
        <p:txBody>
          <a:bodyPr vert="horz" wrap="none" lIns="45000" tIns="22500" rIns="45000" bIns="22500" anchor="ctr" anchorCtr="1" compatLnSpc="0"/>
          <a:lstStyle/>
          <a:p>
            <a:pPr defTabSz="914217" hangingPunct="0"/>
            <a:endParaRPr lang="en-US" sz="900" dirty="0">
              <a:solidFill>
                <a:srgbClr val="747A94"/>
              </a:solidFill>
              <a:latin typeface="Poppins" panose="00000500000000000000" pitchFamily="2" charset="0"/>
              <a:ea typeface="Microsoft YaHei" pitchFamily="2"/>
              <a:cs typeface="Lucida Sans" pitchFamily="2"/>
            </a:endParaRPr>
          </a:p>
        </p:txBody>
      </p:sp>
      <p:sp>
        <p:nvSpPr>
          <p:cNvPr id="275" name="Freeform: Shape 274">
            <a:extLst>
              <a:ext uri="{FF2B5EF4-FFF2-40B4-BE49-F238E27FC236}">
                <a16:creationId xmlns:a16="http://schemas.microsoft.com/office/drawing/2014/main" xmlns="" id="{7C07805B-36CC-4DEA-A652-3781B6C79A72}"/>
              </a:ext>
            </a:extLst>
          </p:cNvPr>
          <p:cNvSpPr/>
          <p:nvPr/>
        </p:nvSpPr>
        <p:spPr>
          <a:xfrm>
            <a:off x="3757075" y="5358434"/>
            <a:ext cx="1342133" cy="430355"/>
          </a:xfrm>
          <a:custGeom>
            <a:avLst/>
            <a:gdLst/>
            <a:ahLst/>
            <a:cxnLst>
              <a:cxn ang="3cd4">
                <a:pos x="hc" y="t"/>
              </a:cxn>
              <a:cxn ang="cd2">
                <a:pos x="l" y="vc"/>
              </a:cxn>
              <a:cxn ang="cd4">
                <a:pos x="hc" y="b"/>
              </a:cxn>
              <a:cxn ang="0">
                <a:pos x="r" y="vc"/>
              </a:cxn>
            </a:cxnLst>
            <a:rect l="l" t="t" r="r" b="b"/>
            <a:pathLst>
              <a:path w="2156" h="692">
                <a:moveTo>
                  <a:pt x="1145" y="277"/>
                </a:moveTo>
                <a:cubicBezTo>
                  <a:pt x="823" y="277"/>
                  <a:pt x="524" y="179"/>
                  <a:pt x="277" y="9"/>
                </a:cubicBezTo>
                <a:cubicBezTo>
                  <a:pt x="253" y="-7"/>
                  <a:pt x="220" y="-2"/>
                  <a:pt x="202" y="20"/>
                </a:cubicBezTo>
                <a:lnTo>
                  <a:pt x="12" y="257"/>
                </a:lnTo>
                <a:cubicBezTo>
                  <a:pt x="-8" y="282"/>
                  <a:pt x="-3" y="319"/>
                  <a:pt x="24" y="338"/>
                </a:cubicBezTo>
                <a:cubicBezTo>
                  <a:pt x="340" y="561"/>
                  <a:pt x="727" y="692"/>
                  <a:pt x="1145" y="692"/>
                </a:cubicBezTo>
                <a:cubicBezTo>
                  <a:pt x="1503" y="692"/>
                  <a:pt x="1839" y="595"/>
                  <a:pt x="2128" y="427"/>
                </a:cubicBezTo>
                <a:cubicBezTo>
                  <a:pt x="2154" y="412"/>
                  <a:pt x="2163" y="381"/>
                  <a:pt x="2151" y="354"/>
                </a:cubicBezTo>
                <a:lnTo>
                  <a:pt x="2023" y="79"/>
                </a:lnTo>
                <a:cubicBezTo>
                  <a:pt x="2009" y="48"/>
                  <a:pt x="1972" y="37"/>
                  <a:pt x="1943" y="54"/>
                </a:cubicBezTo>
                <a:cubicBezTo>
                  <a:pt x="1710" y="196"/>
                  <a:pt x="1437" y="277"/>
                  <a:pt x="1145" y="277"/>
                </a:cubicBezTo>
                <a:close/>
              </a:path>
            </a:pathLst>
          </a:custGeom>
          <a:solidFill>
            <a:schemeClr val="bg1"/>
          </a:solidFill>
          <a:ln cap="flat">
            <a:noFill/>
            <a:prstDash val="solid"/>
          </a:ln>
        </p:spPr>
        <p:txBody>
          <a:bodyPr vert="horz" wrap="none" lIns="45000" tIns="22500" rIns="45000" bIns="22500" anchor="ctr" anchorCtr="1" compatLnSpc="0"/>
          <a:lstStyle/>
          <a:p>
            <a:pPr defTabSz="914217" hangingPunct="0"/>
            <a:endParaRPr lang="en-US" sz="900" dirty="0">
              <a:solidFill>
                <a:srgbClr val="747A94"/>
              </a:solidFill>
              <a:latin typeface="Poppins" panose="00000500000000000000" pitchFamily="2" charset="0"/>
              <a:ea typeface="Microsoft YaHei" pitchFamily="2"/>
              <a:cs typeface="Lucida Sans" pitchFamily="2"/>
            </a:endParaRPr>
          </a:p>
        </p:txBody>
      </p:sp>
      <p:sp>
        <p:nvSpPr>
          <p:cNvPr id="315" name="Freeform: Shape 314">
            <a:extLst>
              <a:ext uri="{FF2B5EF4-FFF2-40B4-BE49-F238E27FC236}">
                <a16:creationId xmlns:a16="http://schemas.microsoft.com/office/drawing/2014/main" xmlns="" id="{DE0B94F8-C92D-4982-9E8A-3B71FB679617}"/>
              </a:ext>
            </a:extLst>
          </p:cNvPr>
          <p:cNvSpPr/>
          <p:nvPr/>
        </p:nvSpPr>
        <p:spPr>
          <a:xfrm>
            <a:off x="1588" y="275140"/>
            <a:ext cx="591038" cy="1605577"/>
          </a:xfrm>
          <a:custGeom>
            <a:avLst/>
            <a:gdLst>
              <a:gd name="connsiteX0" fmla="*/ 1173365 w 1182075"/>
              <a:gd name="connsiteY0" fmla="*/ 2219655 h 3211153"/>
              <a:gd name="connsiteX1" fmla="*/ 1182075 w 1182075"/>
              <a:gd name="connsiteY1" fmla="*/ 2229607 h 3211153"/>
              <a:gd name="connsiteX2" fmla="*/ 7466 w 1182075"/>
              <a:gd name="connsiteY2" fmla="*/ 3211153 h 3211153"/>
              <a:gd name="connsiteX3" fmla="*/ 0 w 1182075"/>
              <a:gd name="connsiteY3" fmla="*/ 3199957 h 3211153"/>
              <a:gd name="connsiteX4" fmla="*/ 1173365 w 1182075"/>
              <a:gd name="connsiteY4" fmla="*/ 1973030 h 3211153"/>
              <a:gd name="connsiteX5" fmla="*/ 1182075 w 1182075"/>
              <a:gd name="connsiteY5" fmla="*/ 1982982 h 3211153"/>
              <a:gd name="connsiteX6" fmla="*/ 7466 w 1182075"/>
              <a:gd name="connsiteY6" fmla="*/ 2963282 h 3211153"/>
              <a:gd name="connsiteX7" fmla="*/ 0 w 1182075"/>
              <a:gd name="connsiteY7" fmla="*/ 2953330 h 3211153"/>
              <a:gd name="connsiteX8" fmla="*/ 1173365 w 1182075"/>
              <a:gd name="connsiteY8" fmla="*/ 1726401 h 3211153"/>
              <a:gd name="connsiteX9" fmla="*/ 1182075 w 1182075"/>
              <a:gd name="connsiteY9" fmla="*/ 1736353 h 3211153"/>
              <a:gd name="connsiteX10" fmla="*/ 7466 w 1182075"/>
              <a:gd name="connsiteY10" fmla="*/ 2716653 h 3211153"/>
              <a:gd name="connsiteX11" fmla="*/ 0 w 1182075"/>
              <a:gd name="connsiteY11" fmla="*/ 2706701 h 3211153"/>
              <a:gd name="connsiteX12" fmla="*/ 1173365 w 1182075"/>
              <a:gd name="connsiteY12" fmla="*/ 1479772 h 3211153"/>
              <a:gd name="connsiteX13" fmla="*/ 1182075 w 1182075"/>
              <a:gd name="connsiteY13" fmla="*/ 1489724 h 3211153"/>
              <a:gd name="connsiteX14" fmla="*/ 7466 w 1182075"/>
              <a:gd name="connsiteY14" fmla="*/ 2470024 h 3211153"/>
              <a:gd name="connsiteX15" fmla="*/ 0 w 1182075"/>
              <a:gd name="connsiteY15" fmla="*/ 2460072 h 3211153"/>
              <a:gd name="connsiteX16" fmla="*/ 1173365 w 1182075"/>
              <a:gd name="connsiteY16" fmla="*/ 1233143 h 3211153"/>
              <a:gd name="connsiteX17" fmla="*/ 1182075 w 1182075"/>
              <a:gd name="connsiteY17" fmla="*/ 1243095 h 3211153"/>
              <a:gd name="connsiteX18" fmla="*/ 7466 w 1182075"/>
              <a:gd name="connsiteY18" fmla="*/ 2223395 h 3211153"/>
              <a:gd name="connsiteX19" fmla="*/ 0 w 1182075"/>
              <a:gd name="connsiteY19" fmla="*/ 2213443 h 3211153"/>
              <a:gd name="connsiteX20" fmla="*/ 1173365 w 1182075"/>
              <a:gd name="connsiteY20" fmla="*/ 986511 h 3211153"/>
              <a:gd name="connsiteX21" fmla="*/ 1182075 w 1182075"/>
              <a:gd name="connsiteY21" fmla="*/ 996463 h 3211153"/>
              <a:gd name="connsiteX22" fmla="*/ 7466 w 1182075"/>
              <a:gd name="connsiteY22" fmla="*/ 1976763 h 3211153"/>
              <a:gd name="connsiteX23" fmla="*/ 0 w 1182075"/>
              <a:gd name="connsiteY23" fmla="*/ 1966811 h 3211153"/>
              <a:gd name="connsiteX24" fmla="*/ 1173365 w 1182075"/>
              <a:gd name="connsiteY24" fmla="*/ 739885 h 3211153"/>
              <a:gd name="connsiteX25" fmla="*/ 1182075 w 1182075"/>
              <a:gd name="connsiteY25" fmla="*/ 749837 h 3211153"/>
              <a:gd name="connsiteX26" fmla="*/ 7466 w 1182075"/>
              <a:gd name="connsiteY26" fmla="*/ 1730137 h 3211153"/>
              <a:gd name="connsiteX27" fmla="*/ 0 w 1182075"/>
              <a:gd name="connsiteY27" fmla="*/ 1720185 h 3211153"/>
              <a:gd name="connsiteX28" fmla="*/ 1173365 w 1182075"/>
              <a:gd name="connsiteY28" fmla="*/ 493256 h 3211153"/>
              <a:gd name="connsiteX29" fmla="*/ 1182075 w 1182075"/>
              <a:gd name="connsiteY29" fmla="*/ 503208 h 3211153"/>
              <a:gd name="connsiteX30" fmla="*/ 7466 w 1182075"/>
              <a:gd name="connsiteY30" fmla="*/ 1483508 h 3211153"/>
              <a:gd name="connsiteX31" fmla="*/ 0 w 1182075"/>
              <a:gd name="connsiteY31" fmla="*/ 1473556 h 3211153"/>
              <a:gd name="connsiteX32" fmla="*/ 1173365 w 1182075"/>
              <a:gd name="connsiteY32" fmla="*/ 245382 h 3211153"/>
              <a:gd name="connsiteX33" fmla="*/ 1182075 w 1182075"/>
              <a:gd name="connsiteY33" fmla="*/ 256579 h 3211153"/>
              <a:gd name="connsiteX34" fmla="*/ 7466 w 1182075"/>
              <a:gd name="connsiteY34" fmla="*/ 1236880 h 3211153"/>
              <a:gd name="connsiteX35" fmla="*/ 0 w 1182075"/>
              <a:gd name="connsiteY35" fmla="*/ 1226928 h 3211153"/>
              <a:gd name="connsiteX36" fmla="*/ 1173365 w 1182075"/>
              <a:gd name="connsiteY36" fmla="*/ 0 h 3211153"/>
              <a:gd name="connsiteX37" fmla="*/ 1182075 w 1182075"/>
              <a:gd name="connsiteY37" fmla="*/ 8708 h 3211153"/>
              <a:gd name="connsiteX38" fmla="*/ 7466 w 1182075"/>
              <a:gd name="connsiteY38" fmla="*/ 990251 h 3211153"/>
              <a:gd name="connsiteX39" fmla="*/ 0 w 1182075"/>
              <a:gd name="connsiteY39" fmla="*/ 980299 h 321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82075" h="3211153">
                <a:moveTo>
                  <a:pt x="1173365" y="2219655"/>
                </a:moveTo>
                <a:lnTo>
                  <a:pt x="1182075" y="2229607"/>
                </a:lnTo>
                <a:lnTo>
                  <a:pt x="7466" y="3211153"/>
                </a:lnTo>
                <a:lnTo>
                  <a:pt x="0" y="3199957"/>
                </a:lnTo>
                <a:close/>
                <a:moveTo>
                  <a:pt x="1173365" y="1973030"/>
                </a:moveTo>
                <a:lnTo>
                  <a:pt x="1182075" y="1982982"/>
                </a:lnTo>
                <a:lnTo>
                  <a:pt x="7466" y="2963282"/>
                </a:lnTo>
                <a:lnTo>
                  <a:pt x="0" y="2953330"/>
                </a:lnTo>
                <a:close/>
                <a:moveTo>
                  <a:pt x="1173365" y="1726401"/>
                </a:moveTo>
                <a:lnTo>
                  <a:pt x="1182075" y="1736353"/>
                </a:lnTo>
                <a:lnTo>
                  <a:pt x="7466" y="2716653"/>
                </a:lnTo>
                <a:lnTo>
                  <a:pt x="0" y="2706701"/>
                </a:lnTo>
                <a:close/>
                <a:moveTo>
                  <a:pt x="1173365" y="1479772"/>
                </a:moveTo>
                <a:lnTo>
                  <a:pt x="1182075" y="1489724"/>
                </a:lnTo>
                <a:lnTo>
                  <a:pt x="7466" y="2470024"/>
                </a:lnTo>
                <a:lnTo>
                  <a:pt x="0" y="2460072"/>
                </a:lnTo>
                <a:close/>
                <a:moveTo>
                  <a:pt x="1173365" y="1233143"/>
                </a:moveTo>
                <a:lnTo>
                  <a:pt x="1182075" y="1243095"/>
                </a:lnTo>
                <a:lnTo>
                  <a:pt x="7466" y="2223395"/>
                </a:lnTo>
                <a:lnTo>
                  <a:pt x="0" y="2213443"/>
                </a:lnTo>
                <a:close/>
                <a:moveTo>
                  <a:pt x="1173365" y="986511"/>
                </a:moveTo>
                <a:lnTo>
                  <a:pt x="1182075" y="996463"/>
                </a:lnTo>
                <a:lnTo>
                  <a:pt x="7466" y="1976763"/>
                </a:lnTo>
                <a:lnTo>
                  <a:pt x="0" y="1966811"/>
                </a:lnTo>
                <a:close/>
                <a:moveTo>
                  <a:pt x="1173365" y="739885"/>
                </a:moveTo>
                <a:lnTo>
                  <a:pt x="1182075" y="749837"/>
                </a:lnTo>
                <a:lnTo>
                  <a:pt x="7466" y="1730137"/>
                </a:lnTo>
                <a:lnTo>
                  <a:pt x="0" y="1720185"/>
                </a:lnTo>
                <a:close/>
                <a:moveTo>
                  <a:pt x="1173365" y="493256"/>
                </a:moveTo>
                <a:lnTo>
                  <a:pt x="1182075" y="503208"/>
                </a:lnTo>
                <a:lnTo>
                  <a:pt x="7466" y="1483508"/>
                </a:lnTo>
                <a:lnTo>
                  <a:pt x="0" y="1473556"/>
                </a:lnTo>
                <a:close/>
                <a:moveTo>
                  <a:pt x="1173365" y="245382"/>
                </a:moveTo>
                <a:lnTo>
                  <a:pt x="1182075" y="256579"/>
                </a:lnTo>
                <a:lnTo>
                  <a:pt x="7466" y="1236880"/>
                </a:lnTo>
                <a:lnTo>
                  <a:pt x="0" y="1226928"/>
                </a:lnTo>
                <a:close/>
                <a:moveTo>
                  <a:pt x="1173365" y="0"/>
                </a:moveTo>
                <a:lnTo>
                  <a:pt x="1182075" y="8708"/>
                </a:lnTo>
                <a:lnTo>
                  <a:pt x="7466" y="990251"/>
                </a:lnTo>
                <a:lnTo>
                  <a:pt x="0" y="980299"/>
                </a:lnTo>
                <a:close/>
              </a:path>
            </a:pathLst>
          </a:custGeom>
          <a:solidFill>
            <a:schemeClr val="bg1"/>
          </a:solidFill>
          <a:ln cap="flat">
            <a:noFill/>
            <a:prstDash val="solid"/>
          </a:ln>
        </p:spPr>
        <p:txBody>
          <a:bodyPr vert="horz" wrap="square" lIns="45000" tIns="22500" rIns="45000" bIns="22500" anchor="ctr" anchorCtr="1" compatLnSpc="0">
            <a:noAutofit/>
          </a:bodyPr>
          <a:lstStyle/>
          <a:p>
            <a:pPr defTabSz="914217" hangingPunct="0"/>
            <a:endParaRPr lang="en-US" sz="900" dirty="0">
              <a:solidFill>
                <a:srgbClr val="747A94"/>
              </a:solidFill>
              <a:latin typeface="Poppins" panose="00000500000000000000" pitchFamily="2" charset="0"/>
              <a:ea typeface="Microsoft YaHei" pitchFamily="2"/>
              <a:cs typeface="Lucida Sans" pitchFamily="2"/>
            </a:endParaRPr>
          </a:p>
        </p:txBody>
      </p:sp>
      <p:sp>
        <p:nvSpPr>
          <p:cNvPr id="316" name="Freeform: Shape 315">
            <a:extLst>
              <a:ext uri="{FF2B5EF4-FFF2-40B4-BE49-F238E27FC236}">
                <a16:creationId xmlns:a16="http://schemas.microsoft.com/office/drawing/2014/main" xmlns="" id="{A99A4FC0-1B7B-40E9-B38F-E2A22BDC4A4C}"/>
              </a:ext>
            </a:extLst>
          </p:cNvPr>
          <p:cNvSpPr/>
          <p:nvPr/>
        </p:nvSpPr>
        <p:spPr>
          <a:xfrm>
            <a:off x="4980255" y="3348659"/>
            <a:ext cx="591661" cy="1604956"/>
          </a:xfrm>
          <a:custGeom>
            <a:avLst/>
            <a:gdLst>
              <a:gd name="connsiteX0" fmla="*/ 1174611 w 1183321"/>
              <a:gd name="connsiteY0" fmla="*/ 2218414 h 3209912"/>
              <a:gd name="connsiteX1" fmla="*/ 1183321 w 1183321"/>
              <a:gd name="connsiteY1" fmla="*/ 2228366 h 3209912"/>
              <a:gd name="connsiteX2" fmla="*/ 8710 w 1183321"/>
              <a:gd name="connsiteY2" fmla="*/ 3209912 h 3209912"/>
              <a:gd name="connsiteX3" fmla="*/ 0 w 1183321"/>
              <a:gd name="connsiteY3" fmla="*/ 3199960 h 3209912"/>
              <a:gd name="connsiteX4" fmla="*/ 1174611 w 1183321"/>
              <a:gd name="connsiteY4" fmla="*/ 1973031 h 3209912"/>
              <a:gd name="connsiteX5" fmla="*/ 1183321 w 1183321"/>
              <a:gd name="connsiteY5" fmla="*/ 1981739 h 3209912"/>
              <a:gd name="connsiteX6" fmla="*/ 8710 w 1183321"/>
              <a:gd name="connsiteY6" fmla="*/ 2963283 h 3209912"/>
              <a:gd name="connsiteX7" fmla="*/ 0 w 1183321"/>
              <a:gd name="connsiteY7" fmla="*/ 2953331 h 3209912"/>
              <a:gd name="connsiteX8" fmla="*/ 1174611 w 1183321"/>
              <a:gd name="connsiteY8" fmla="*/ 1726398 h 3209912"/>
              <a:gd name="connsiteX9" fmla="*/ 1183321 w 1183321"/>
              <a:gd name="connsiteY9" fmla="*/ 1735106 h 3209912"/>
              <a:gd name="connsiteX10" fmla="*/ 8710 w 1183321"/>
              <a:gd name="connsiteY10" fmla="*/ 2716650 h 3209912"/>
              <a:gd name="connsiteX11" fmla="*/ 0 w 1183321"/>
              <a:gd name="connsiteY11" fmla="*/ 2705454 h 3209912"/>
              <a:gd name="connsiteX12" fmla="*/ 1174611 w 1183321"/>
              <a:gd name="connsiteY12" fmla="*/ 1479773 h 3209912"/>
              <a:gd name="connsiteX13" fmla="*/ 1183321 w 1183321"/>
              <a:gd name="connsiteY13" fmla="*/ 1489725 h 3209912"/>
              <a:gd name="connsiteX14" fmla="*/ 8710 w 1183321"/>
              <a:gd name="connsiteY14" fmla="*/ 2468780 h 3209912"/>
              <a:gd name="connsiteX15" fmla="*/ 0 w 1183321"/>
              <a:gd name="connsiteY15" fmla="*/ 2460072 h 3209912"/>
              <a:gd name="connsiteX16" fmla="*/ 1174611 w 1183321"/>
              <a:gd name="connsiteY16" fmla="*/ 1231899 h 3209912"/>
              <a:gd name="connsiteX17" fmla="*/ 1183321 w 1183321"/>
              <a:gd name="connsiteY17" fmla="*/ 1243095 h 3209912"/>
              <a:gd name="connsiteX18" fmla="*/ 8710 w 1183321"/>
              <a:gd name="connsiteY18" fmla="*/ 2223397 h 3209912"/>
              <a:gd name="connsiteX19" fmla="*/ 0 w 1183321"/>
              <a:gd name="connsiteY19" fmla="*/ 2213445 h 3209912"/>
              <a:gd name="connsiteX20" fmla="*/ 1174611 w 1183321"/>
              <a:gd name="connsiteY20" fmla="*/ 986515 h 3209912"/>
              <a:gd name="connsiteX21" fmla="*/ 1183321 w 1183321"/>
              <a:gd name="connsiteY21" fmla="*/ 995223 h 3209912"/>
              <a:gd name="connsiteX22" fmla="*/ 8710 w 1183321"/>
              <a:gd name="connsiteY22" fmla="*/ 1975522 h 3209912"/>
              <a:gd name="connsiteX23" fmla="*/ 0 w 1183321"/>
              <a:gd name="connsiteY23" fmla="*/ 1966814 h 3209912"/>
              <a:gd name="connsiteX24" fmla="*/ 1174611 w 1183321"/>
              <a:gd name="connsiteY24" fmla="*/ 738641 h 3209912"/>
              <a:gd name="connsiteX25" fmla="*/ 1183321 w 1183321"/>
              <a:gd name="connsiteY25" fmla="*/ 748593 h 3209912"/>
              <a:gd name="connsiteX26" fmla="*/ 8710 w 1183321"/>
              <a:gd name="connsiteY26" fmla="*/ 1730139 h 3209912"/>
              <a:gd name="connsiteX27" fmla="*/ 0 w 1183321"/>
              <a:gd name="connsiteY27" fmla="*/ 1718943 h 3209912"/>
              <a:gd name="connsiteX28" fmla="*/ 1174611 w 1183321"/>
              <a:gd name="connsiteY28" fmla="*/ 493254 h 3209912"/>
              <a:gd name="connsiteX29" fmla="*/ 1183321 w 1183321"/>
              <a:gd name="connsiteY29" fmla="*/ 501962 h 3209912"/>
              <a:gd name="connsiteX30" fmla="*/ 8710 w 1183321"/>
              <a:gd name="connsiteY30" fmla="*/ 1482261 h 3209912"/>
              <a:gd name="connsiteX31" fmla="*/ 0 w 1183321"/>
              <a:gd name="connsiteY31" fmla="*/ 1472309 h 3209912"/>
              <a:gd name="connsiteX32" fmla="*/ 1174611 w 1183321"/>
              <a:gd name="connsiteY32" fmla="*/ 245379 h 3209912"/>
              <a:gd name="connsiteX33" fmla="*/ 1183321 w 1183321"/>
              <a:gd name="connsiteY33" fmla="*/ 256575 h 3209912"/>
              <a:gd name="connsiteX34" fmla="*/ 8710 w 1183321"/>
              <a:gd name="connsiteY34" fmla="*/ 1235631 h 3209912"/>
              <a:gd name="connsiteX35" fmla="*/ 0 w 1183321"/>
              <a:gd name="connsiteY35" fmla="*/ 1225678 h 3209912"/>
              <a:gd name="connsiteX36" fmla="*/ 1174611 w 1183321"/>
              <a:gd name="connsiteY36" fmla="*/ 0 h 3209912"/>
              <a:gd name="connsiteX37" fmla="*/ 1183321 w 1183321"/>
              <a:gd name="connsiteY37" fmla="*/ 9952 h 3209912"/>
              <a:gd name="connsiteX38" fmla="*/ 8710 w 1183321"/>
              <a:gd name="connsiteY38" fmla="*/ 990252 h 3209912"/>
              <a:gd name="connsiteX39" fmla="*/ 0 w 1183321"/>
              <a:gd name="connsiteY39" fmla="*/ 981544 h 320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83321" h="3209912">
                <a:moveTo>
                  <a:pt x="1174611" y="2218414"/>
                </a:moveTo>
                <a:lnTo>
                  <a:pt x="1183321" y="2228366"/>
                </a:lnTo>
                <a:lnTo>
                  <a:pt x="8710" y="3209912"/>
                </a:lnTo>
                <a:lnTo>
                  <a:pt x="0" y="3199960"/>
                </a:lnTo>
                <a:close/>
                <a:moveTo>
                  <a:pt x="1174611" y="1973031"/>
                </a:moveTo>
                <a:lnTo>
                  <a:pt x="1183321" y="1981739"/>
                </a:lnTo>
                <a:lnTo>
                  <a:pt x="8710" y="2963283"/>
                </a:lnTo>
                <a:lnTo>
                  <a:pt x="0" y="2953331"/>
                </a:lnTo>
                <a:close/>
                <a:moveTo>
                  <a:pt x="1174611" y="1726398"/>
                </a:moveTo>
                <a:lnTo>
                  <a:pt x="1183321" y="1735106"/>
                </a:lnTo>
                <a:lnTo>
                  <a:pt x="8710" y="2716650"/>
                </a:lnTo>
                <a:lnTo>
                  <a:pt x="0" y="2705454"/>
                </a:lnTo>
                <a:close/>
                <a:moveTo>
                  <a:pt x="1174611" y="1479773"/>
                </a:moveTo>
                <a:lnTo>
                  <a:pt x="1183321" y="1489725"/>
                </a:lnTo>
                <a:lnTo>
                  <a:pt x="8710" y="2468780"/>
                </a:lnTo>
                <a:lnTo>
                  <a:pt x="0" y="2460072"/>
                </a:lnTo>
                <a:close/>
                <a:moveTo>
                  <a:pt x="1174611" y="1231899"/>
                </a:moveTo>
                <a:lnTo>
                  <a:pt x="1183321" y="1243095"/>
                </a:lnTo>
                <a:lnTo>
                  <a:pt x="8710" y="2223397"/>
                </a:lnTo>
                <a:lnTo>
                  <a:pt x="0" y="2213445"/>
                </a:lnTo>
                <a:close/>
                <a:moveTo>
                  <a:pt x="1174611" y="986515"/>
                </a:moveTo>
                <a:lnTo>
                  <a:pt x="1183321" y="995223"/>
                </a:lnTo>
                <a:lnTo>
                  <a:pt x="8710" y="1975522"/>
                </a:lnTo>
                <a:lnTo>
                  <a:pt x="0" y="1966814"/>
                </a:lnTo>
                <a:close/>
                <a:moveTo>
                  <a:pt x="1174611" y="738641"/>
                </a:moveTo>
                <a:lnTo>
                  <a:pt x="1183321" y="748593"/>
                </a:lnTo>
                <a:lnTo>
                  <a:pt x="8710" y="1730139"/>
                </a:lnTo>
                <a:lnTo>
                  <a:pt x="0" y="1718943"/>
                </a:lnTo>
                <a:close/>
                <a:moveTo>
                  <a:pt x="1174611" y="493254"/>
                </a:moveTo>
                <a:lnTo>
                  <a:pt x="1183321" y="501962"/>
                </a:lnTo>
                <a:lnTo>
                  <a:pt x="8710" y="1482261"/>
                </a:lnTo>
                <a:lnTo>
                  <a:pt x="0" y="1472309"/>
                </a:lnTo>
                <a:close/>
                <a:moveTo>
                  <a:pt x="1174611" y="245379"/>
                </a:moveTo>
                <a:lnTo>
                  <a:pt x="1183321" y="256575"/>
                </a:lnTo>
                <a:lnTo>
                  <a:pt x="8710" y="1235631"/>
                </a:lnTo>
                <a:lnTo>
                  <a:pt x="0" y="1225678"/>
                </a:lnTo>
                <a:close/>
                <a:moveTo>
                  <a:pt x="1174611" y="0"/>
                </a:moveTo>
                <a:lnTo>
                  <a:pt x="1183321" y="9952"/>
                </a:lnTo>
                <a:lnTo>
                  <a:pt x="8710" y="990252"/>
                </a:lnTo>
                <a:lnTo>
                  <a:pt x="0" y="981544"/>
                </a:lnTo>
                <a:close/>
              </a:path>
            </a:pathLst>
          </a:custGeom>
          <a:solidFill>
            <a:schemeClr val="bg1"/>
          </a:solidFill>
          <a:ln cap="flat">
            <a:noFill/>
            <a:prstDash val="solid"/>
          </a:ln>
        </p:spPr>
        <p:txBody>
          <a:bodyPr vert="horz" wrap="square" lIns="45000" tIns="22500" rIns="45000" bIns="22500" anchor="ctr" anchorCtr="1" compatLnSpc="0">
            <a:noAutofit/>
          </a:bodyPr>
          <a:lstStyle/>
          <a:p>
            <a:pPr defTabSz="914217" hangingPunct="0"/>
            <a:endParaRPr lang="en-US" sz="900" dirty="0">
              <a:solidFill>
                <a:srgbClr val="747A94"/>
              </a:solidFill>
              <a:latin typeface="Poppins" panose="00000500000000000000" pitchFamily="2" charset="0"/>
              <a:ea typeface="Microsoft YaHei" pitchFamily="2"/>
              <a:cs typeface="Lucida Sans" pitchFamily="2"/>
            </a:endParaRPr>
          </a:p>
        </p:txBody>
      </p:sp>
      <p:sp>
        <p:nvSpPr>
          <p:cNvPr id="321" name="TextBox 320">
            <a:extLst>
              <a:ext uri="{FF2B5EF4-FFF2-40B4-BE49-F238E27FC236}">
                <a16:creationId xmlns:a16="http://schemas.microsoft.com/office/drawing/2014/main" xmlns="" id="{D261BA25-3C8D-4AE6-B8AA-98D88FEBDBA2}"/>
              </a:ext>
            </a:extLst>
          </p:cNvPr>
          <p:cNvSpPr txBox="1"/>
          <p:nvPr/>
        </p:nvSpPr>
        <p:spPr>
          <a:xfrm>
            <a:off x="261453" y="3375913"/>
            <a:ext cx="3094589" cy="661720"/>
          </a:xfrm>
          <a:prstGeom prst="rect">
            <a:avLst/>
          </a:prstGeom>
          <a:noFill/>
        </p:spPr>
        <p:txBody>
          <a:bodyPr wrap="square" rtlCol="0" anchor="b">
            <a:spAutoFit/>
          </a:bodyPr>
          <a:lstStyle>
            <a:defPPr>
              <a:defRPr lang="en-US"/>
            </a:defPPr>
            <a:lvl1pPr algn="ctr">
              <a:lnSpc>
                <a:spcPts val="9400"/>
              </a:lnSpc>
              <a:defRPr sz="7400" b="1" spc="-290">
                <a:solidFill>
                  <a:srgbClr val="111340"/>
                </a:solidFill>
                <a:latin typeface="Poppins" panose="00000500000000000000" pitchFamily="2" charset="0"/>
                <a:cs typeface="Poppins" panose="00000500000000000000" pitchFamily="2" charset="0"/>
              </a:defRPr>
            </a:lvl1pPr>
          </a:lstStyle>
          <a:p>
            <a:pPr algn="l" defTabSz="914217">
              <a:lnSpc>
                <a:spcPct val="100000"/>
              </a:lnSpc>
            </a:pPr>
            <a:r>
              <a:rPr lang="en-US" sz="3700" spc="-145" dirty="0">
                <a:solidFill>
                  <a:srgbClr val="FFFFFF"/>
                </a:solidFill>
              </a:rPr>
              <a:t>DASHBOARD</a:t>
            </a:r>
          </a:p>
        </p:txBody>
      </p:sp>
      <p:sp>
        <p:nvSpPr>
          <p:cNvPr id="322" name="TextBox 321">
            <a:extLst>
              <a:ext uri="{FF2B5EF4-FFF2-40B4-BE49-F238E27FC236}">
                <a16:creationId xmlns:a16="http://schemas.microsoft.com/office/drawing/2014/main" xmlns="" id="{4CA00B62-9B02-4FC3-AA83-FB82C5EAB5D4}"/>
              </a:ext>
            </a:extLst>
          </p:cNvPr>
          <p:cNvSpPr txBox="1"/>
          <p:nvPr/>
        </p:nvSpPr>
        <p:spPr>
          <a:xfrm>
            <a:off x="1205231" y="4026773"/>
            <a:ext cx="3706495" cy="661720"/>
          </a:xfrm>
          <a:prstGeom prst="rect">
            <a:avLst/>
          </a:prstGeom>
          <a:noFill/>
        </p:spPr>
        <p:txBody>
          <a:bodyPr wrap="square" rtlCol="0" anchor="t">
            <a:spAutoFit/>
          </a:bodyPr>
          <a:lstStyle>
            <a:defPPr>
              <a:defRPr lang="en-US"/>
            </a:defPPr>
            <a:lvl1pPr algn="ctr">
              <a:lnSpc>
                <a:spcPts val="9400"/>
              </a:lnSpc>
              <a:defRPr sz="7400" b="1" spc="-290">
                <a:solidFill>
                  <a:srgbClr val="111340"/>
                </a:solidFill>
                <a:latin typeface="Poppins" panose="00000500000000000000" pitchFamily="2" charset="0"/>
                <a:cs typeface="Poppins" panose="00000500000000000000" pitchFamily="2" charset="0"/>
              </a:defRPr>
            </a:lvl1pPr>
          </a:lstStyle>
          <a:p>
            <a:pPr algn="l" defTabSz="914217">
              <a:lnSpc>
                <a:spcPct val="100000"/>
              </a:lnSpc>
            </a:pPr>
            <a:r>
              <a:rPr lang="en-US" sz="3700" spc="-145" dirty="0">
                <a:solidFill>
                  <a:srgbClr val="FFFFFF"/>
                </a:solidFill>
              </a:rPr>
              <a:t>INTRODUCTION</a:t>
            </a:r>
          </a:p>
        </p:txBody>
      </p:sp>
      <p:sp>
        <p:nvSpPr>
          <p:cNvPr id="323" name="TextBox 322">
            <a:extLst>
              <a:ext uri="{FF2B5EF4-FFF2-40B4-BE49-F238E27FC236}">
                <a16:creationId xmlns:a16="http://schemas.microsoft.com/office/drawing/2014/main" xmlns="" id="{E1B2DF16-1577-469F-9D78-EDE576FE7DCB}"/>
              </a:ext>
            </a:extLst>
          </p:cNvPr>
          <p:cNvSpPr txBox="1"/>
          <p:nvPr/>
        </p:nvSpPr>
        <p:spPr>
          <a:xfrm>
            <a:off x="5571916" y="-15570"/>
            <a:ext cx="6620084" cy="1400383"/>
          </a:xfrm>
          <a:prstGeom prst="rect">
            <a:avLst/>
          </a:prstGeom>
          <a:noFill/>
          <a:ln>
            <a:solidFill>
              <a:schemeClr val="accent2">
                <a:lumMod val="50000"/>
              </a:schemeClr>
            </a:solidFill>
          </a:ln>
        </p:spPr>
        <p:txBody>
          <a:bodyPr wrap="square" rtlCol="0" anchor="b">
            <a:spAutoFit/>
          </a:bodyPr>
          <a:lstStyle/>
          <a:p>
            <a:pPr defTabSz="914217"/>
            <a:r>
              <a:rPr lang="en-US" sz="1700" spc="-15" dirty="0">
                <a:solidFill>
                  <a:schemeClr val="bg1">
                    <a:lumMod val="50000"/>
                  </a:schemeClr>
                </a:solidFill>
                <a:latin typeface="Poppins" panose="00000500000000000000" pitchFamily="2" charset="0"/>
                <a:cs typeface="Poppins" panose="00000500000000000000" pitchFamily="2" charset="0"/>
              </a:rPr>
              <a:t>Tally ‘Dashboards’ </a:t>
            </a:r>
            <a:r>
              <a:rPr lang="en-US" sz="1600" dirty="0">
                <a:effectLst/>
              </a:rPr>
              <a:t> </a:t>
            </a:r>
            <a:r>
              <a:rPr lang="en-US" sz="1700" spc="-15" dirty="0">
                <a:solidFill>
                  <a:schemeClr val="bg1">
                    <a:lumMod val="50000"/>
                  </a:schemeClr>
                </a:solidFill>
                <a:latin typeface="Poppins" panose="00000500000000000000" pitchFamily="2" charset="0"/>
                <a:cs typeface="Poppins" panose="00000500000000000000" pitchFamily="2" charset="0"/>
              </a:rPr>
              <a:t>caters to all your important business information on a single interface, that allows quick analysis of business health by providing all the financial and inventory information and trends from across 350+ Tally reports.</a:t>
            </a:r>
          </a:p>
        </p:txBody>
      </p:sp>
      <p:sp>
        <p:nvSpPr>
          <p:cNvPr id="9" name="Freeform: Shape 8">
            <a:extLst>
              <a:ext uri="{FF2B5EF4-FFF2-40B4-BE49-F238E27FC236}">
                <a16:creationId xmlns:a16="http://schemas.microsoft.com/office/drawing/2014/main" xmlns="" id="{2BD91CB0-4300-89CC-AC7E-A9DA6B2AD14E}"/>
              </a:ext>
            </a:extLst>
          </p:cNvPr>
          <p:cNvSpPr/>
          <p:nvPr/>
        </p:nvSpPr>
        <p:spPr>
          <a:xfrm>
            <a:off x="6106045" y="3078330"/>
            <a:ext cx="45719" cy="1080000"/>
          </a:xfrm>
          <a:custGeom>
            <a:avLst/>
            <a:gdLst/>
            <a:ahLst/>
            <a:cxnLst>
              <a:cxn ang="3cd4">
                <a:pos x="hc" y="t"/>
              </a:cxn>
              <a:cxn ang="cd2">
                <a:pos x="l" y="vc"/>
              </a:cxn>
              <a:cxn ang="cd4">
                <a:pos x="hc" y="b"/>
              </a:cxn>
              <a:cxn ang="0">
                <a:pos x="r" y="vc"/>
              </a:cxn>
            </a:cxnLst>
            <a:rect l="l" t="t" r="r" b="b"/>
            <a:pathLst>
              <a:path w="38" h="1246">
                <a:moveTo>
                  <a:pt x="0" y="1246"/>
                </a:moveTo>
                <a:lnTo>
                  <a:pt x="38" y="1246"/>
                </a:lnTo>
                <a:lnTo>
                  <a:pt x="38" y="0"/>
                </a:lnTo>
                <a:lnTo>
                  <a:pt x="0" y="0"/>
                </a:lnTo>
                <a:close/>
              </a:path>
            </a:pathLst>
          </a:custGeom>
          <a:solidFill>
            <a:schemeClr val="accent2">
              <a:lumMod val="5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1" name="TextBox 10">
            <a:extLst>
              <a:ext uri="{FF2B5EF4-FFF2-40B4-BE49-F238E27FC236}">
                <a16:creationId xmlns:a16="http://schemas.microsoft.com/office/drawing/2014/main" xmlns="" id="{8CE78B36-6DD9-C096-647B-72C888D8E1E3}"/>
              </a:ext>
            </a:extLst>
          </p:cNvPr>
          <p:cNvSpPr txBox="1"/>
          <p:nvPr/>
        </p:nvSpPr>
        <p:spPr>
          <a:xfrm>
            <a:off x="6159221" y="3310553"/>
            <a:ext cx="6096000" cy="615553"/>
          </a:xfrm>
          <a:prstGeom prst="rect">
            <a:avLst/>
          </a:prstGeom>
          <a:noFill/>
        </p:spPr>
        <p:txBody>
          <a:bodyPr wrap="square">
            <a:spAutoFit/>
          </a:bodyPr>
          <a:lstStyle/>
          <a:p>
            <a:r>
              <a:rPr lang="en-US" sz="1700" spc="-15" dirty="0">
                <a:solidFill>
                  <a:schemeClr val="bg1">
                    <a:lumMod val="50000"/>
                  </a:schemeClr>
                </a:solidFill>
                <a:latin typeface="Poppins" panose="00000500000000000000" pitchFamily="2" charset="0"/>
                <a:cs typeface="Poppins" panose="00000500000000000000" pitchFamily="2" charset="0"/>
              </a:rPr>
              <a:t>Quick access to critical business data that makes decision-making faster and more efficient.</a:t>
            </a:r>
          </a:p>
        </p:txBody>
      </p:sp>
      <p:sp>
        <p:nvSpPr>
          <p:cNvPr id="12" name="Freeform: Shape 11">
            <a:extLst>
              <a:ext uri="{FF2B5EF4-FFF2-40B4-BE49-F238E27FC236}">
                <a16:creationId xmlns:a16="http://schemas.microsoft.com/office/drawing/2014/main" xmlns="" id="{3496A0AF-990C-B6F2-D529-7348709F37A2}"/>
              </a:ext>
            </a:extLst>
          </p:cNvPr>
          <p:cNvSpPr/>
          <p:nvPr/>
        </p:nvSpPr>
        <p:spPr>
          <a:xfrm>
            <a:off x="6113502" y="4289950"/>
            <a:ext cx="45719" cy="1080000"/>
          </a:xfrm>
          <a:custGeom>
            <a:avLst/>
            <a:gdLst/>
            <a:ahLst/>
            <a:cxnLst>
              <a:cxn ang="3cd4">
                <a:pos x="hc" y="t"/>
              </a:cxn>
              <a:cxn ang="cd2">
                <a:pos x="l" y="vc"/>
              </a:cxn>
              <a:cxn ang="cd4">
                <a:pos x="hc" y="b"/>
              </a:cxn>
              <a:cxn ang="0">
                <a:pos x="r" y="vc"/>
              </a:cxn>
            </a:cxnLst>
            <a:rect l="l" t="t" r="r" b="b"/>
            <a:pathLst>
              <a:path w="38" h="1246">
                <a:moveTo>
                  <a:pt x="0" y="1246"/>
                </a:moveTo>
                <a:lnTo>
                  <a:pt x="38" y="1246"/>
                </a:lnTo>
                <a:lnTo>
                  <a:pt x="38" y="0"/>
                </a:lnTo>
                <a:lnTo>
                  <a:pt x="0" y="0"/>
                </a:lnTo>
                <a:close/>
              </a:path>
            </a:pathLst>
          </a:custGeom>
          <a:solidFill>
            <a:schemeClr val="accent2">
              <a:lumMod val="5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3" name="TextBox 12">
            <a:extLst>
              <a:ext uri="{FF2B5EF4-FFF2-40B4-BE49-F238E27FC236}">
                <a16:creationId xmlns:a16="http://schemas.microsoft.com/office/drawing/2014/main" xmlns="" id="{7432524A-AE11-1614-D79B-44D33A5BB44D}"/>
              </a:ext>
            </a:extLst>
          </p:cNvPr>
          <p:cNvSpPr txBox="1"/>
          <p:nvPr/>
        </p:nvSpPr>
        <p:spPr>
          <a:xfrm>
            <a:off x="6159221" y="4391368"/>
            <a:ext cx="5972028" cy="877163"/>
          </a:xfrm>
          <a:prstGeom prst="rect">
            <a:avLst/>
          </a:prstGeom>
          <a:noFill/>
        </p:spPr>
        <p:txBody>
          <a:bodyPr wrap="square">
            <a:spAutoFit/>
          </a:bodyPr>
          <a:lstStyle/>
          <a:p>
            <a:r>
              <a:rPr lang="en-US" sz="1700" spc="-15" dirty="0">
                <a:solidFill>
                  <a:schemeClr val="bg1">
                    <a:lumMod val="50000"/>
                  </a:schemeClr>
                </a:solidFill>
                <a:latin typeface="Poppins" panose="00000500000000000000" pitchFamily="2" charset="0"/>
                <a:cs typeface="Poppins" panose="00000500000000000000" pitchFamily="2" charset="0"/>
              </a:rPr>
              <a:t>Instantly view business insights, saving a lot of time spent in manually extracting from the data available in the wide range of reports.</a:t>
            </a:r>
          </a:p>
        </p:txBody>
      </p:sp>
      <p:sp>
        <p:nvSpPr>
          <p:cNvPr id="14" name="Freeform: Shape 13">
            <a:extLst>
              <a:ext uri="{FF2B5EF4-FFF2-40B4-BE49-F238E27FC236}">
                <a16:creationId xmlns:a16="http://schemas.microsoft.com/office/drawing/2014/main" xmlns="" id="{C5B4E9E3-95CB-BD1A-1B1A-032041FCB418}"/>
              </a:ext>
            </a:extLst>
          </p:cNvPr>
          <p:cNvSpPr/>
          <p:nvPr/>
        </p:nvSpPr>
        <p:spPr>
          <a:xfrm>
            <a:off x="6114670" y="5518204"/>
            <a:ext cx="45719" cy="1080000"/>
          </a:xfrm>
          <a:custGeom>
            <a:avLst/>
            <a:gdLst/>
            <a:ahLst/>
            <a:cxnLst>
              <a:cxn ang="3cd4">
                <a:pos x="hc" y="t"/>
              </a:cxn>
              <a:cxn ang="cd2">
                <a:pos x="l" y="vc"/>
              </a:cxn>
              <a:cxn ang="cd4">
                <a:pos x="hc" y="b"/>
              </a:cxn>
              <a:cxn ang="0">
                <a:pos x="r" y="vc"/>
              </a:cxn>
            </a:cxnLst>
            <a:rect l="l" t="t" r="r" b="b"/>
            <a:pathLst>
              <a:path w="38" h="1246">
                <a:moveTo>
                  <a:pt x="0" y="1246"/>
                </a:moveTo>
                <a:lnTo>
                  <a:pt x="38" y="1246"/>
                </a:lnTo>
                <a:lnTo>
                  <a:pt x="38" y="0"/>
                </a:lnTo>
                <a:lnTo>
                  <a:pt x="0" y="0"/>
                </a:lnTo>
                <a:close/>
              </a:path>
            </a:pathLst>
          </a:custGeom>
          <a:solidFill>
            <a:schemeClr val="accent2">
              <a:lumMod val="5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Poppins" panose="00000500000000000000" pitchFamily="2" charset="0"/>
              <a:ea typeface="Microsoft YaHei" pitchFamily="2"/>
              <a:cs typeface="Lucida Sans" pitchFamily="2"/>
            </a:endParaRPr>
          </a:p>
        </p:txBody>
      </p:sp>
      <p:sp>
        <p:nvSpPr>
          <p:cNvPr id="15" name="TextBox 14">
            <a:extLst>
              <a:ext uri="{FF2B5EF4-FFF2-40B4-BE49-F238E27FC236}">
                <a16:creationId xmlns:a16="http://schemas.microsoft.com/office/drawing/2014/main" xmlns="" id="{2D405DFE-7B08-AAD4-E178-3D67CAA934FD}"/>
              </a:ext>
            </a:extLst>
          </p:cNvPr>
          <p:cNvSpPr txBox="1"/>
          <p:nvPr/>
        </p:nvSpPr>
        <p:spPr>
          <a:xfrm>
            <a:off x="6159221" y="5619623"/>
            <a:ext cx="5972028" cy="877163"/>
          </a:xfrm>
          <a:prstGeom prst="rect">
            <a:avLst/>
          </a:prstGeom>
          <a:noFill/>
        </p:spPr>
        <p:txBody>
          <a:bodyPr wrap="square">
            <a:spAutoFit/>
          </a:bodyPr>
          <a:lstStyle/>
          <a:p>
            <a:r>
              <a:rPr lang="en-US" sz="1700" spc="-15" dirty="0">
                <a:solidFill>
                  <a:schemeClr val="bg1">
                    <a:lumMod val="50000"/>
                  </a:schemeClr>
                </a:solidFill>
                <a:latin typeface="Poppins" panose="00000500000000000000" pitchFamily="2" charset="0"/>
                <a:cs typeface="Poppins" panose="00000500000000000000" pitchFamily="2" charset="0"/>
              </a:rPr>
              <a:t>Completely customizable dashboards with the ability to drill down, modify (Add or remove information) and save views.</a:t>
            </a:r>
          </a:p>
        </p:txBody>
      </p:sp>
      <p:sp>
        <p:nvSpPr>
          <p:cNvPr id="17" name="TextBox 16">
            <a:extLst>
              <a:ext uri="{FF2B5EF4-FFF2-40B4-BE49-F238E27FC236}">
                <a16:creationId xmlns:a16="http://schemas.microsoft.com/office/drawing/2014/main" xmlns="" id="{72833227-0ACE-3CDD-EF2C-3F2A29A91D4C}"/>
              </a:ext>
            </a:extLst>
          </p:cNvPr>
          <p:cNvSpPr txBox="1"/>
          <p:nvPr/>
        </p:nvSpPr>
        <p:spPr>
          <a:xfrm>
            <a:off x="5571916" y="1532818"/>
            <a:ext cx="6620084" cy="1477328"/>
          </a:xfrm>
          <a:prstGeom prst="rect">
            <a:avLst/>
          </a:prstGeom>
          <a:noFill/>
          <a:ln>
            <a:solidFill>
              <a:schemeClr val="accent2">
                <a:lumMod val="50000"/>
              </a:schemeClr>
            </a:solidFill>
          </a:ln>
        </p:spPr>
        <p:txBody>
          <a:bodyPr wrap="square">
            <a:spAutoFit/>
          </a:bodyPr>
          <a:lstStyle/>
          <a:p>
            <a:pPr defTabSz="914217"/>
            <a:r>
              <a:rPr lang="en-US" sz="1800" spc="-15" dirty="0">
                <a:solidFill>
                  <a:schemeClr val="bg1">
                    <a:lumMod val="50000"/>
                  </a:schemeClr>
                </a:solidFill>
                <a:latin typeface="Poppins" panose="00000500000000000000" pitchFamily="2" charset="0"/>
                <a:cs typeface="Poppins" panose="00000500000000000000" pitchFamily="2" charset="0"/>
              </a:rPr>
              <a:t>There are unique ways in which user wants to see the information about how they run their business and what needs attention. With ‘Dashboards’ in Tally we help business owners to get a better overview of their business the way they want to, that allows.</a:t>
            </a:r>
          </a:p>
        </p:txBody>
      </p:sp>
    </p:spTree>
    <p:extLst>
      <p:ext uri="{BB962C8B-B14F-4D97-AF65-F5344CB8AC3E}">
        <p14:creationId xmlns:p14="http://schemas.microsoft.com/office/powerpoint/2010/main" val="638951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A3329EA-4B5B-4F19-54A8-5C578AF5F893}"/>
              </a:ext>
            </a:extLst>
          </p:cNvPr>
          <p:cNvSpPr>
            <a:spLocks noGrp="1"/>
          </p:cNvSpPr>
          <p:nvPr>
            <p:ph type="title"/>
          </p:nvPr>
        </p:nvSpPr>
        <p:spPr>
          <a:xfrm>
            <a:off x="452070" y="977333"/>
            <a:ext cx="11152980" cy="454884"/>
          </a:xfrm>
        </p:spPr>
        <p:txBody>
          <a:bodyPr/>
          <a:lstStyle/>
          <a:p>
            <a:r>
              <a:rPr lang="en-IN" sz="3200" dirty="0"/>
              <a:t>Major Deliverables</a:t>
            </a:r>
          </a:p>
        </p:txBody>
      </p:sp>
      <p:grpSp>
        <p:nvGrpSpPr>
          <p:cNvPr id="13" name="Group 12">
            <a:extLst>
              <a:ext uri="{FF2B5EF4-FFF2-40B4-BE49-F238E27FC236}">
                <a16:creationId xmlns:a16="http://schemas.microsoft.com/office/drawing/2014/main" xmlns="" id="{30D92932-67B9-747C-E04D-BA27C1A4E7FB}"/>
              </a:ext>
            </a:extLst>
          </p:cNvPr>
          <p:cNvGrpSpPr/>
          <p:nvPr/>
        </p:nvGrpSpPr>
        <p:grpSpPr>
          <a:xfrm>
            <a:off x="179927" y="1992242"/>
            <a:ext cx="5545959" cy="1564571"/>
            <a:chOff x="179927" y="1992242"/>
            <a:chExt cx="5545959" cy="1564571"/>
          </a:xfrm>
        </p:grpSpPr>
        <p:pic>
          <p:nvPicPr>
            <p:cNvPr id="2" name="Picture 1">
              <a:extLst>
                <a:ext uri="{FF2B5EF4-FFF2-40B4-BE49-F238E27FC236}">
                  <a16:creationId xmlns:a16="http://schemas.microsoft.com/office/drawing/2014/main" xmlns="" id="{29B02F7A-C8CD-ABFB-D5BF-B6D7B94CCF47}"/>
                </a:ext>
              </a:extLst>
            </p:cNvPr>
            <p:cNvPicPr>
              <a:picLocks noChangeAspect="1"/>
            </p:cNvPicPr>
            <p:nvPr/>
          </p:nvPicPr>
          <p:blipFill>
            <a:blip r:embed="rId2"/>
            <a:stretch>
              <a:fillRect/>
            </a:stretch>
          </p:blipFill>
          <p:spPr>
            <a:xfrm>
              <a:off x="179927" y="1992242"/>
              <a:ext cx="5545959" cy="1564571"/>
            </a:xfrm>
            <a:prstGeom prst="rect">
              <a:avLst/>
            </a:prstGeom>
          </p:spPr>
        </p:pic>
        <p:sp>
          <p:nvSpPr>
            <p:cNvPr id="5" name="TextBox 4">
              <a:extLst>
                <a:ext uri="{FF2B5EF4-FFF2-40B4-BE49-F238E27FC236}">
                  <a16:creationId xmlns:a16="http://schemas.microsoft.com/office/drawing/2014/main" xmlns="" id="{E27AE950-CB3D-ED46-9E5B-C71CB80787FA}"/>
                </a:ext>
              </a:extLst>
            </p:cNvPr>
            <p:cNvSpPr txBox="1"/>
            <p:nvPr/>
          </p:nvSpPr>
          <p:spPr>
            <a:xfrm>
              <a:off x="1524000" y="2359028"/>
              <a:ext cx="3646713" cy="830997"/>
            </a:xfrm>
            <a:prstGeom prst="rect">
              <a:avLst/>
            </a:prstGeom>
            <a:noFill/>
          </p:spPr>
          <p:txBody>
            <a:bodyPr wrap="square">
              <a:spAutoFit/>
            </a:bodyPr>
            <a:lstStyle/>
            <a:p>
              <a:pPr algn="ctr" defTabSz="1828434"/>
              <a:r>
                <a:rPr lang="en-IN" sz="2400" spc="-30" dirty="0">
                  <a:solidFill>
                    <a:schemeClr val="tx2"/>
                  </a:solidFill>
                  <a:effectLst>
                    <a:outerShdw blurRad="38100" dist="38100" dir="2700000" algn="tl">
                      <a:srgbClr val="000000">
                        <a:alpha val="43137"/>
                      </a:srgbClr>
                    </a:outerShdw>
                  </a:effectLst>
                  <a:latin typeface="Poppins" pitchFamily="2" charset="77"/>
                  <a:cs typeface="Poppins" pitchFamily="2" charset="77"/>
                </a:rPr>
                <a:t>TallyPrime Integration with WhatsApp</a:t>
              </a:r>
            </a:p>
          </p:txBody>
        </p:sp>
      </p:grpSp>
      <p:grpSp>
        <p:nvGrpSpPr>
          <p:cNvPr id="14" name="Group 13">
            <a:extLst>
              <a:ext uri="{FF2B5EF4-FFF2-40B4-BE49-F238E27FC236}">
                <a16:creationId xmlns:a16="http://schemas.microsoft.com/office/drawing/2014/main" xmlns="" id="{367889E1-713C-797C-58DF-9ACD37971E04}"/>
              </a:ext>
            </a:extLst>
          </p:cNvPr>
          <p:cNvGrpSpPr/>
          <p:nvPr/>
        </p:nvGrpSpPr>
        <p:grpSpPr>
          <a:xfrm>
            <a:off x="208817" y="4217513"/>
            <a:ext cx="5547600" cy="1565034"/>
            <a:chOff x="208817" y="4217513"/>
            <a:chExt cx="5547600" cy="1565034"/>
          </a:xfrm>
        </p:grpSpPr>
        <p:pic>
          <p:nvPicPr>
            <p:cNvPr id="6" name="Picture 5">
              <a:extLst>
                <a:ext uri="{FF2B5EF4-FFF2-40B4-BE49-F238E27FC236}">
                  <a16:creationId xmlns:a16="http://schemas.microsoft.com/office/drawing/2014/main" xmlns="" id="{2BAF669B-C110-AB3C-9378-7EE1AF0C9686}"/>
                </a:ext>
              </a:extLst>
            </p:cNvPr>
            <p:cNvPicPr>
              <a:picLocks noChangeAspect="1"/>
            </p:cNvPicPr>
            <p:nvPr/>
          </p:nvPicPr>
          <p:blipFill>
            <a:blip r:embed="rId3"/>
            <a:stretch>
              <a:fillRect/>
            </a:stretch>
          </p:blipFill>
          <p:spPr>
            <a:xfrm>
              <a:off x="208817" y="4217513"/>
              <a:ext cx="5547600" cy="1565034"/>
            </a:xfrm>
            <a:prstGeom prst="rect">
              <a:avLst/>
            </a:prstGeom>
          </p:spPr>
        </p:pic>
        <p:sp>
          <p:nvSpPr>
            <p:cNvPr id="7" name="TextBox 6">
              <a:extLst>
                <a:ext uri="{FF2B5EF4-FFF2-40B4-BE49-F238E27FC236}">
                  <a16:creationId xmlns:a16="http://schemas.microsoft.com/office/drawing/2014/main" xmlns="" id="{9F8F7B4E-0F94-17AE-9F6C-4332C2985B42}"/>
                </a:ext>
              </a:extLst>
            </p:cNvPr>
            <p:cNvSpPr txBox="1"/>
            <p:nvPr/>
          </p:nvSpPr>
          <p:spPr>
            <a:xfrm>
              <a:off x="1523999" y="4769197"/>
              <a:ext cx="3646713" cy="461665"/>
            </a:xfrm>
            <a:prstGeom prst="rect">
              <a:avLst/>
            </a:prstGeom>
            <a:noFill/>
          </p:spPr>
          <p:txBody>
            <a:bodyPr wrap="square">
              <a:spAutoFit/>
            </a:bodyPr>
            <a:lstStyle/>
            <a:p>
              <a:pPr algn="ctr" defTabSz="1828434"/>
              <a:r>
                <a:rPr lang="en-IN" sz="2400" spc="-30" dirty="0">
                  <a:solidFill>
                    <a:schemeClr val="tx2"/>
                  </a:solidFill>
                  <a:effectLst>
                    <a:outerShdw blurRad="38100" dist="38100" dir="2700000" algn="tl">
                      <a:srgbClr val="000000">
                        <a:alpha val="43137"/>
                      </a:srgbClr>
                    </a:outerShdw>
                  </a:effectLst>
                  <a:latin typeface="Poppins" pitchFamily="2" charset="77"/>
                  <a:cs typeface="Poppins" pitchFamily="2" charset="77"/>
                </a:rPr>
                <a:t>Import from Excel</a:t>
              </a:r>
            </a:p>
          </p:txBody>
        </p:sp>
      </p:grpSp>
      <p:grpSp>
        <p:nvGrpSpPr>
          <p:cNvPr id="17" name="Group 16">
            <a:extLst>
              <a:ext uri="{FF2B5EF4-FFF2-40B4-BE49-F238E27FC236}">
                <a16:creationId xmlns:a16="http://schemas.microsoft.com/office/drawing/2014/main" xmlns="" id="{80E17F4F-B63D-874B-606F-EA3B8884D270}"/>
              </a:ext>
            </a:extLst>
          </p:cNvPr>
          <p:cNvGrpSpPr/>
          <p:nvPr/>
        </p:nvGrpSpPr>
        <p:grpSpPr>
          <a:xfrm>
            <a:off x="6096000" y="1992242"/>
            <a:ext cx="5547600" cy="1565034"/>
            <a:chOff x="6096000" y="1992242"/>
            <a:chExt cx="5547600" cy="1565034"/>
          </a:xfrm>
        </p:grpSpPr>
        <p:pic>
          <p:nvPicPr>
            <p:cNvPr id="8" name="Picture 7">
              <a:extLst>
                <a:ext uri="{FF2B5EF4-FFF2-40B4-BE49-F238E27FC236}">
                  <a16:creationId xmlns:a16="http://schemas.microsoft.com/office/drawing/2014/main" xmlns="" id="{7154C7C3-AB08-0A3B-7E2E-CB95F64C8131}"/>
                </a:ext>
              </a:extLst>
            </p:cNvPr>
            <p:cNvPicPr>
              <a:picLocks noChangeAspect="1"/>
            </p:cNvPicPr>
            <p:nvPr/>
          </p:nvPicPr>
          <p:blipFill>
            <a:blip r:embed="rId4"/>
            <a:stretch>
              <a:fillRect/>
            </a:stretch>
          </p:blipFill>
          <p:spPr>
            <a:xfrm>
              <a:off x="6096000" y="1992242"/>
              <a:ext cx="5547600" cy="1565034"/>
            </a:xfrm>
            <a:prstGeom prst="rect">
              <a:avLst/>
            </a:prstGeom>
          </p:spPr>
        </p:pic>
        <p:sp>
          <p:nvSpPr>
            <p:cNvPr id="9" name="TextBox 8">
              <a:extLst>
                <a:ext uri="{FF2B5EF4-FFF2-40B4-BE49-F238E27FC236}">
                  <a16:creationId xmlns:a16="http://schemas.microsoft.com/office/drawing/2014/main" xmlns="" id="{38FD99A5-7965-687F-23CC-523BE5F320B6}"/>
                </a:ext>
              </a:extLst>
            </p:cNvPr>
            <p:cNvSpPr txBox="1"/>
            <p:nvPr/>
          </p:nvSpPr>
          <p:spPr>
            <a:xfrm>
              <a:off x="7522027" y="2543693"/>
              <a:ext cx="3646713" cy="461665"/>
            </a:xfrm>
            <a:prstGeom prst="rect">
              <a:avLst/>
            </a:prstGeom>
            <a:noFill/>
          </p:spPr>
          <p:txBody>
            <a:bodyPr wrap="square">
              <a:spAutoFit/>
            </a:bodyPr>
            <a:lstStyle/>
            <a:p>
              <a:pPr algn="ctr" defTabSz="1828434"/>
              <a:r>
                <a:rPr lang="en-IN" sz="2400" spc="-30" dirty="0">
                  <a:solidFill>
                    <a:schemeClr val="tx2"/>
                  </a:solidFill>
                  <a:effectLst>
                    <a:outerShdw blurRad="38100" dist="38100" dir="2700000" algn="tl">
                      <a:srgbClr val="000000">
                        <a:alpha val="43137"/>
                      </a:srgbClr>
                    </a:outerShdw>
                  </a:effectLst>
                  <a:latin typeface="Poppins" pitchFamily="2" charset="77"/>
                  <a:cs typeface="Poppins" pitchFamily="2" charset="77"/>
                </a:rPr>
                <a:t>Dashboards</a:t>
              </a:r>
            </a:p>
          </p:txBody>
        </p:sp>
      </p:grpSp>
      <p:grpSp>
        <p:nvGrpSpPr>
          <p:cNvPr id="24" name="Group 23">
            <a:extLst>
              <a:ext uri="{FF2B5EF4-FFF2-40B4-BE49-F238E27FC236}">
                <a16:creationId xmlns:a16="http://schemas.microsoft.com/office/drawing/2014/main" xmlns="" id="{011B585B-0EAA-A861-5D80-7CBF961C0FDA}"/>
              </a:ext>
            </a:extLst>
          </p:cNvPr>
          <p:cNvGrpSpPr/>
          <p:nvPr/>
        </p:nvGrpSpPr>
        <p:grpSpPr>
          <a:xfrm>
            <a:off x="6057450" y="4217512"/>
            <a:ext cx="5547600" cy="1565034"/>
            <a:chOff x="6057450" y="4217512"/>
            <a:chExt cx="5547600" cy="1565034"/>
          </a:xfrm>
        </p:grpSpPr>
        <p:pic>
          <p:nvPicPr>
            <p:cNvPr id="11" name="Picture 10">
              <a:extLst>
                <a:ext uri="{FF2B5EF4-FFF2-40B4-BE49-F238E27FC236}">
                  <a16:creationId xmlns:a16="http://schemas.microsoft.com/office/drawing/2014/main" xmlns="" id="{F9AE53F9-73D4-13A8-B531-3844A4B4D9E1}"/>
                </a:ext>
              </a:extLst>
            </p:cNvPr>
            <p:cNvPicPr>
              <a:picLocks noChangeAspect="1"/>
            </p:cNvPicPr>
            <p:nvPr/>
          </p:nvPicPr>
          <p:blipFill>
            <a:blip r:embed="rId5"/>
            <a:stretch>
              <a:fillRect/>
            </a:stretch>
          </p:blipFill>
          <p:spPr>
            <a:xfrm>
              <a:off x="6057450" y="4217512"/>
              <a:ext cx="5547600" cy="1565034"/>
            </a:xfrm>
            <a:prstGeom prst="rect">
              <a:avLst/>
            </a:prstGeom>
          </p:spPr>
        </p:pic>
        <p:sp>
          <p:nvSpPr>
            <p:cNvPr id="12" name="TextBox 11">
              <a:extLst>
                <a:ext uri="{FF2B5EF4-FFF2-40B4-BE49-F238E27FC236}">
                  <a16:creationId xmlns:a16="http://schemas.microsoft.com/office/drawing/2014/main" xmlns="" id="{49B83AFE-4018-1865-3FCF-B256548AE595}"/>
                </a:ext>
              </a:extLst>
            </p:cNvPr>
            <p:cNvSpPr txBox="1"/>
            <p:nvPr/>
          </p:nvSpPr>
          <p:spPr>
            <a:xfrm>
              <a:off x="7522026" y="4399864"/>
              <a:ext cx="3646713" cy="1200329"/>
            </a:xfrm>
            <a:prstGeom prst="rect">
              <a:avLst/>
            </a:prstGeom>
            <a:noFill/>
          </p:spPr>
          <p:txBody>
            <a:bodyPr wrap="square">
              <a:spAutoFit/>
            </a:bodyPr>
            <a:lstStyle/>
            <a:p>
              <a:pPr algn="ctr" defTabSz="1828434"/>
              <a:r>
                <a:rPr lang="en-US" sz="2400" spc="-30" dirty="0">
                  <a:solidFill>
                    <a:schemeClr val="tx2"/>
                  </a:solidFill>
                  <a:effectLst>
                    <a:outerShdw blurRad="38100" dist="38100" dir="2700000" algn="tl">
                      <a:srgbClr val="000000">
                        <a:alpha val="43137"/>
                      </a:srgbClr>
                    </a:outerShdw>
                  </a:effectLst>
                  <a:latin typeface="Poppins" pitchFamily="2" charset="77"/>
                  <a:cs typeface="Poppins" pitchFamily="2" charset="77"/>
                </a:rPr>
                <a:t>Enhancement / Defect fixes delivered in</a:t>
              </a:r>
            </a:p>
            <a:p>
              <a:pPr algn="ctr" defTabSz="1828434"/>
              <a:r>
                <a:rPr lang="en-US" sz="2400" spc="-30" dirty="0">
                  <a:solidFill>
                    <a:schemeClr val="tx2"/>
                  </a:solidFill>
                  <a:effectLst>
                    <a:outerShdw blurRad="38100" dist="38100" dir="2700000" algn="tl">
                      <a:srgbClr val="000000">
                        <a:alpha val="43137"/>
                      </a:srgbClr>
                    </a:outerShdw>
                  </a:effectLst>
                  <a:latin typeface="Poppins" pitchFamily="2" charset="77"/>
                  <a:cs typeface="Poppins" pitchFamily="2" charset="77"/>
                </a:rPr>
                <a:t>TallyPrime Rel 4.0</a:t>
              </a:r>
            </a:p>
          </p:txBody>
        </p:sp>
      </p:grpSp>
    </p:spTree>
    <p:extLst>
      <p:ext uri="{BB962C8B-B14F-4D97-AF65-F5344CB8AC3E}">
        <p14:creationId xmlns:p14="http://schemas.microsoft.com/office/powerpoint/2010/main" val="386385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pPr lvl="0">
              <a:lnSpc>
                <a:spcPct val="100000"/>
              </a:lnSpc>
            </a:pPr>
            <a:r>
              <a:rPr lang="en-US" b="0" dirty="0">
                <a:solidFill>
                  <a:schemeClr val="bg1"/>
                </a:solidFill>
              </a:rPr>
              <a:t>Q&amp;A</a:t>
            </a:r>
          </a:p>
        </p:txBody>
      </p:sp>
    </p:spTree>
    <p:extLst>
      <p:ext uri="{BB962C8B-B14F-4D97-AF65-F5344CB8AC3E}">
        <p14:creationId xmlns:p14="http://schemas.microsoft.com/office/powerpoint/2010/main" val="25519287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947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56B90B9F-3603-E8E1-CE49-AD2ADB8DAFF3}"/>
              </a:ext>
            </a:extLst>
          </p:cNvPr>
          <p:cNvSpPr>
            <a:spLocks noGrp="1"/>
          </p:cNvSpPr>
          <p:nvPr>
            <p:ph type="title"/>
          </p:nvPr>
        </p:nvSpPr>
        <p:spPr>
          <a:xfrm>
            <a:off x="452070" y="1075453"/>
            <a:ext cx="11152980" cy="454884"/>
          </a:xfrm>
        </p:spPr>
        <p:txBody>
          <a:bodyPr>
            <a:noAutofit/>
          </a:bodyPr>
          <a:lstStyle/>
          <a:p>
            <a:pPr algn="l"/>
            <a:r>
              <a:rPr lang="en-US" sz="3200" dirty="0"/>
              <a:t>Navigation</a:t>
            </a:r>
            <a:endParaRPr lang="en-IN" sz="3200" b="0" dirty="0"/>
          </a:p>
        </p:txBody>
      </p:sp>
      <p:grpSp>
        <p:nvGrpSpPr>
          <p:cNvPr id="19" name="Group 18">
            <a:extLst>
              <a:ext uri="{FF2B5EF4-FFF2-40B4-BE49-F238E27FC236}">
                <a16:creationId xmlns:a16="http://schemas.microsoft.com/office/drawing/2014/main" xmlns="" id="{B8AD7EBD-ED14-9F46-C209-E5845E7F61AD}"/>
              </a:ext>
            </a:extLst>
          </p:cNvPr>
          <p:cNvGrpSpPr/>
          <p:nvPr/>
        </p:nvGrpSpPr>
        <p:grpSpPr>
          <a:xfrm>
            <a:off x="1271902" y="1656462"/>
            <a:ext cx="9648195" cy="2012023"/>
            <a:chOff x="1640292" y="1689119"/>
            <a:chExt cx="9648195" cy="2012023"/>
          </a:xfrm>
        </p:grpSpPr>
        <p:sp>
          <p:nvSpPr>
            <p:cNvPr id="15" name="Freeform 2">
              <a:extLst>
                <a:ext uri="{FF2B5EF4-FFF2-40B4-BE49-F238E27FC236}">
                  <a16:creationId xmlns:a16="http://schemas.microsoft.com/office/drawing/2014/main" xmlns="" id="{06FA25D5-53FA-0721-8C5B-377040481196}"/>
                </a:ext>
              </a:extLst>
            </p:cNvPr>
            <p:cNvSpPr>
              <a:spLocks noChangeArrowheads="1"/>
            </p:cNvSpPr>
            <p:nvPr/>
          </p:nvSpPr>
          <p:spPr bwMode="auto">
            <a:xfrm>
              <a:off x="1640292" y="1689119"/>
              <a:ext cx="9648195" cy="1217367"/>
            </a:xfrm>
            <a:custGeom>
              <a:avLst/>
              <a:gdLst>
                <a:gd name="T0" fmla="*/ 11497 w 12175"/>
                <a:gd name="T1" fmla="*/ 0 h 2122"/>
                <a:gd name="T2" fmla="*/ 11104 w 12175"/>
                <a:gd name="T3" fmla="*/ 0 h 2122"/>
                <a:gd name="T4" fmla="*/ 10428 w 12175"/>
                <a:gd name="T5" fmla="*/ 0 h 2122"/>
                <a:gd name="T6" fmla="*/ 10099 w 12175"/>
                <a:gd name="T7" fmla="*/ 0 h 2122"/>
                <a:gd name="T8" fmla="*/ 9030 w 12175"/>
                <a:gd name="T9" fmla="*/ 0 h 2122"/>
                <a:gd name="T10" fmla="*/ 6709 w 12175"/>
                <a:gd name="T11" fmla="*/ 0 h 2122"/>
                <a:gd name="T12" fmla="*/ 6533 w 12175"/>
                <a:gd name="T13" fmla="*/ 0 h 2122"/>
                <a:gd name="T14" fmla="*/ 5640 w 12175"/>
                <a:gd name="T15" fmla="*/ 0 h 2122"/>
                <a:gd name="T16" fmla="*/ 5465 w 12175"/>
                <a:gd name="T17" fmla="*/ 0 h 2122"/>
                <a:gd name="T18" fmla="*/ 3143 w 12175"/>
                <a:gd name="T19" fmla="*/ 0 h 2122"/>
                <a:gd name="T20" fmla="*/ 2074 w 12175"/>
                <a:gd name="T21" fmla="*/ 0 h 2122"/>
                <a:gd name="T22" fmla="*/ 1745 w 12175"/>
                <a:gd name="T23" fmla="*/ 0 h 2122"/>
                <a:gd name="T24" fmla="*/ 1069 w 12175"/>
                <a:gd name="T25" fmla="*/ 0 h 2122"/>
                <a:gd name="T26" fmla="*/ 676 w 12175"/>
                <a:gd name="T27" fmla="*/ 0 h 2122"/>
                <a:gd name="T28" fmla="*/ 0 w 12175"/>
                <a:gd name="T29" fmla="*/ 0 h 2122"/>
                <a:gd name="T30" fmla="*/ 0 w 12175"/>
                <a:gd name="T31" fmla="*/ 0 h 2122"/>
                <a:gd name="T32" fmla="*/ 676 w 12175"/>
                <a:gd name="T33" fmla="*/ 676 h 2122"/>
                <a:gd name="T34" fmla="*/ 676 w 12175"/>
                <a:gd name="T35" fmla="*/ 996 h 2122"/>
                <a:gd name="T36" fmla="*/ 676 w 12175"/>
                <a:gd name="T37" fmla="*/ 1445 h 2122"/>
                <a:gd name="T38" fmla="*/ 676 w 12175"/>
                <a:gd name="T39" fmla="*/ 1445 h 2122"/>
                <a:gd name="T40" fmla="*/ 1352 w 12175"/>
                <a:gd name="T41" fmla="*/ 2121 h 2122"/>
                <a:gd name="T42" fmla="*/ 2421 w 12175"/>
                <a:gd name="T43" fmla="*/ 2121 h 2122"/>
                <a:gd name="T44" fmla="*/ 5465 w 12175"/>
                <a:gd name="T45" fmla="*/ 2121 h 2122"/>
                <a:gd name="T46" fmla="*/ 5640 w 12175"/>
                <a:gd name="T47" fmla="*/ 2121 h 2122"/>
                <a:gd name="T48" fmla="*/ 6533 w 12175"/>
                <a:gd name="T49" fmla="*/ 2121 h 2122"/>
                <a:gd name="T50" fmla="*/ 6709 w 12175"/>
                <a:gd name="T51" fmla="*/ 2121 h 2122"/>
                <a:gd name="T52" fmla="*/ 9752 w 12175"/>
                <a:gd name="T53" fmla="*/ 2121 h 2122"/>
                <a:gd name="T54" fmla="*/ 10821 w 12175"/>
                <a:gd name="T55" fmla="*/ 2121 h 2122"/>
                <a:gd name="T56" fmla="*/ 10821 w 12175"/>
                <a:gd name="T57" fmla="*/ 2121 h 2122"/>
                <a:gd name="T58" fmla="*/ 11497 w 12175"/>
                <a:gd name="T59" fmla="*/ 1445 h 2122"/>
                <a:gd name="T60" fmla="*/ 11497 w 12175"/>
                <a:gd name="T61" fmla="*/ 996 h 2122"/>
                <a:gd name="T62" fmla="*/ 11497 w 12175"/>
                <a:gd name="T63" fmla="*/ 676 h 2122"/>
                <a:gd name="T64" fmla="*/ 11497 w 12175"/>
                <a:gd name="T65" fmla="*/ 676 h 2122"/>
                <a:gd name="T66" fmla="*/ 12174 w 12175"/>
                <a:gd name="T67" fmla="*/ 0 h 2122"/>
                <a:gd name="T68" fmla="*/ 11497 w 12175"/>
                <a:gd name="T69" fmla="*/ 0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75" h="2122">
                  <a:moveTo>
                    <a:pt x="11497" y="0"/>
                  </a:moveTo>
                  <a:lnTo>
                    <a:pt x="11104" y="0"/>
                  </a:lnTo>
                  <a:lnTo>
                    <a:pt x="10428" y="0"/>
                  </a:lnTo>
                  <a:lnTo>
                    <a:pt x="10099" y="0"/>
                  </a:lnTo>
                  <a:lnTo>
                    <a:pt x="9030" y="0"/>
                  </a:lnTo>
                  <a:lnTo>
                    <a:pt x="6709" y="0"/>
                  </a:lnTo>
                  <a:lnTo>
                    <a:pt x="6533" y="0"/>
                  </a:lnTo>
                  <a:lnTo>
                    <a:pt x="5640" y="0"/>
                  </a:lnTo>
                  <a:lnTo>
                    <a:pt x="5465" y="0"/>
                  </a:lnTo>
                  <a:lnTo>
                    <a:pt x="3143" y="0"/>
                  </a:lnTo>
                  <a:lnTo>
                    <a:pt x="2074" y="0"/>
                  </a:lnTo>
                  <a:lnTo>
                    <a:pt x="1745" y="0"/>
                  </a:lnTo>
                  <a:lnTo>
                    <a:pt x="1069" y="0"/>
                  </a:lnTo>
                  <a:lnTo>
                    <a:pt x="676" y="0"/>
                  </a:lnTo>
                  <a:lnTo>
                    <a:pt x="0" y="0"/>
                  </a:lnTo>
                  <a:lnTo>
                    <a:pt x="0" y="0"/>
                  </a:lnTo>
                  <a:cubicBezTo>
                    <a:pt x="373" y="0"/>
                    <a:pt x="676" y="303"/>
                    <a:pt x="676" y="676"/>
                  </a:cubicBezTo>
                  <a:lnTo>
                    <a:pt x="676" y="996"/>
                  </a:lnTo>
                  <a:lnTo>
                    <a:pt x="676" y="1445"/>
                  </a:lnTo>
                  <a:lnTo>
                    <a:pt x="676" y="1445"/>
                  </a:lnTo>
                  <a:cubicBezTo>
                    <a:pt x="676" y="1818"/>
                    <a:pt x="979" y="2121"/>
                    <a:pt x="1352" y="2121"/>
                  </a:cubicBezTo>
                  <a:lnTo>
                    <a:pt x="2421" y="2121"/>
                  </a:lnTo>
                  <a:lnTo>
                    <a:pt x="5465" y="2121"/>
                  </a:lnTo>
                  <a:lnTo>
                    <a:pt x="5640" y="2121"/>
                  </a:lnTo>
                  <a:lnTo>
                    <a:pt x="6533" y="2121"/>
                  </a:lnTo>
                  <a:lnTo>
                    <a:pt x="6709" y="2121"/>
                  </a:lnTo>
                  <a:lnTo>
                    <a:pt x="9752" y="2121"/>
                  </a:lnTo>
                  <a:lnTo>
                    <a:pt x="10821" y="2121"/>
                  </a:lnTo>
                  <a:lnTo>
                    <a:pt x="10821" y="2121"/>
                  </a:lnTo>
                  <a:cubicBezTo>
                    <a:pt x="11195" y="2121"/>
                    <a:pt x="11497" y="1818"/>
                    <a:pt x="11497" y="1445"/>
                  </a:cubicBezTo>
                  <a:lnTo>
                    <a:pt x="11497" y="996"/>
                  </a:lnTo>
                  <a:lnTo>
                    <a:pt x="11497" y="676"/>
                  </a:lnTo>
                  <a:lnTo>
                    <a:pt x="11497" y="676"/>
                  </a:lnTo>
                  <a:cubicBezTo>
                    <a:pt x="11497" y="303"/>
                    <a:pt x="11800" y="0"/>
                    <a:pt x="12174" y="0"/>
                  </a:cubicBezTo>
                  <a:lnTo>
                    <a:pt x="11497" y="0"/>
                  </a:lnTo>
                </a:path>
              </a:pathLst>
            </a:custGeom>
            <a:solidFill>
              <a:srgbClr val="46CFB2"/>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747994"/>
                </a:solidFill>
                <a:effectLst/>
                <a:uLnTx/>
                <a:uFillTx/>
                <a:latin typeface="Poppins" pitchFamily="2" charset="77"/>
              </a:endParaRPr>
            </a:p>
          </p:txBody>
        </p:sp>
        <p:sp>
          <p:nvSpPr>
            <p:cNvPr id="16" name="TextBox 15">
              <a:extLst>
                <a:ext uri="{FF2B5EF4-FFF2-40B4-BE49-F238E27FC236}">
                  <a16:creationId xmlns:a16="http://schemas.microsoft.com/office/drawing/2014/main" xmlns="" id="{2518F71B-7C6D-F409-8D82-9178F10D6A4A}"/>
                </a:ext>
              </a:extLst>
            </p:cNvPr>
            <p:cNvSpPr txBox="1"/>
            <p:nvPr/>
          </p:nvSpPr>
          <p:spPr>
            <a:xfrm>
              <a:off x="2287060" y="1706157"/>
              <a:ext cx="8264648" cy="1200329"/>
            </a:xfrm>
            <a:prstGeom prst="rect">
              <a:avLst/>
            </a:prstGeom>
            <a:noFill/>
          </p:spPr>
          <p:txBody>
            <a:bodyPr wrap="square" rtlCol="0">
              <a:spAutoFit/>
            </a:bodyPr>
            <a:lstStyle/>
            <a:p>
              <a:pPr algn="ctr"/>
              <a:r>
                <a:rPr lang="en-US" sz="1800" dirty="0">
                  <a:solidFill>
                    <a:schemeClr val="bg1"/>
                  </a:solidFill>
                  <a:latin typeface="Poppins" panose="00000500000000000000" pitchFamily="2" charset="0"/>
                  <a:cs typeface="Poppins" panose="00000500000000000000" pitchFamily="2" charset="0"/>
                </a:rPr>
                <a:t>Tally provides a pre-created dashboard with the commonly accessed data points by most of the business or users. This Pre-defined dashboard can be modified by users to add/remove the details as per the business need and save it for subsequent access.</a:t>
              </a:r>
              <a:endParaRPr lang="en-IN" dirty="0">
                <a:solidFill>
                  <a:schemeClr val="bg1"/>
                </a:solidFill>
                <a:latin typeface="Poppins" panose="00000500000000000000" pitchFamily="2" charset="0"/>
                <a:cs typeface="Poppins" panose="00000500000000000000" pitchFamily="2" charset="0"/>
              </a:endParaRPr>
            </a:p>
          </p:txBody>
        </p:sp>
        <p:sp>
          <p:nvSpPr>
            <p:cNvPr id="18" name="Arrow: Down 17">
              <a:extLst>
                <a:ext uri="{FF2B5EF4-FFF2-40B4-BE49-F238E27FC236}">
                  <a16:creationId xmlns:a16="http://schemas.microsoft.com/office/drawing/2014/main" xmlns="" id="{90370017-E487-CE68-8CF5-27DCF675F291}"/>
                </a:ext>
              </a:extLst>
            </p:cNvPr>
            <p:cNvSpPr/>
            <p:nvPr/>
          </p:nvSpPr>
          <p:spPr>
            <a:xfrm>
              <a:off x="6270172" y="2906485"/>
              <a:ext cx="805543" cy="794657"/>
            </a:xfrm>
            <a:prstGeom prst="downArrow">
              <a:avLst/>
            </a:prstGeom>
            <a:solidFill>
              <a:srgbClr val="46CFB2"/>
            </a:solidFill>
            <a:ln w="254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TextBox 19">
            <a:extLst>
              <a:ext uri="{FF2B5EF4-FFF2-40B4-BE49-F238E27FC236}">
                <a16:creationId xmlns:a16="http://schemas.microsoft.com/office/drawing/2014/main" xmlns="" id="{49DBB394-1ADF-3115-C5E5-5A17B1407D44}"/>
              </a:ext>
            </a:extLst>
          </p:cNvPr>
          <p:cNvSpPr txBox="1"/>
          <p:nvPr/>
        </p:nvSpPr>
        <p:spPr>
          <a:xfrm>
            <a:off x="-650875" y="3668485"/>
            <a:ext cx="13493748" cy="584775"/>
          </a:xfrm>
          <a:prstGeom prst="rect">
            <a:avLst/>
          </a:prstGeom>
          <a:noFill/>
        </p:spPr>
        <p:txBody>
          <a:bodyPr wrap="square" rtlCol="0" anchor="b">
            <a:spAutoFit/>
          </a:bodyPr>
          <a:lstStyle/>
          <a:p>
            <a:pPr algn="ctr"/>
            <a:r>
              <a:rPr lang="en-US" sz="3200" spc="-290" dirty="0">
                <a:solidFill>
                  <a:schemeClr val="tx2"/>
                </a:solidFill>
                <a:latin typeface="Poppins" pitchFamily="2" charset="77"/>
                <a:cs typeface="Poppins" pitchFamily="2" charset="77"/>
              </a:rPr>
              <a:t>Pre-defined dashboard can be navigated in the following ways.</a:t>
            </a:r>
          </a:p>
        </p:txBody>
      </p:sp>
      <p:grpSp>
        <p:nvGrpSpPr>
          <p:cNvPr id="32" name="Group 31">
            <a:extLst>
              <a:ext uri="{FF2B5EF4-FFF2-40B4-BE49-F238E27FC236}">
                <a16:creationId xmlns:a16="http://schemas.microsoft.com/office/drawing/2014/main" xmlns="" id="{41140A75-6D79-7E0B-B758-7004C9033367}"/>
              </a:ext>
            </a:extLst>
          </p:cNvPr>
          <p:cNvGrpSpPr/>
          <p:nvPr/>
        </p:nvGrpSpPr>
        <p:grpSpPr>
          <a:xfrm>
            <a:off x="210779" y="4447893"/>
            <a:ext cx="2777753" cy="1655285"/>
            <a:chOff x="210779" y="4521200"/>
            <a:chExt cx="2777753" cy="1655285"/>
          </a:xfrm>
        </p:grpSpPr>
        <p:pic>
          <p:nvPicPr>
            <p:cNvPr id="21" name="Picture 20">
              <a:extLst>
                <a:ext uri="{FF2B5EF4-FFF2-40B4-BE49-F238E27FC236}">
                  <a16:creationId xmlns:a16="http://schemas.microsoft.com/office/drawing/2014/main" xmlns="" id="{EF4B77FB-666F-C7AD-F631-84BCFDAFFD06}"/>
                </a:ext>
              </a:extLst>
            </p:cNvPr>
            <p:cNvPicPr>
              <a:picLocks noChangeAspect="1"/>
            </p:cNvPicPr>
            <p:nvPr/>
          </p:nvPicPr>
          <p:blipFill>
            <a:blip r:embed="rId2"/>
            <a:stretch>
              <a:fillRect/>
            </a:stretch>
          </p:blipFill>
          <p:spPr>
            <a:xfrm>
              <a:off x="210779" y="4521200"/>
              <a:ext cx="2777753" cy="1655285"/>
            </a:xfrm>
            <a:prstGeom prst="rect">
              <a:avLst/>
            </a:prstGeom>
          </p:spPr>
        </p:pic>
        <p:sp>
          <p:nvSpPr>
            <p:cNvPr id="23" name="TextBox 22">
              <a:extLst>
                <a:ext uri="{FF2B5EF4-FFF2-40B4-BE49-F238E27FC236}">
                  <a16:creationId xmlns:a16="http://schemas.microsoft.com/office/drawing/2014/main" xmlns="" id="{B3FA6FF8-66F7-3521-511D-B28A92F98001}"/>
                </a:ext>
              </a:extLst>
            </p:cNvPr>
            <p:cNvSpPr txBox="1"/>
            <p:nvPr/>
          </p:nvSpPr>
          <p:spPr>
            <a:xfrm>
              <a:off x="210779" y="5136216"/>
              <a:ext cx="2565880" cy="646331"/>
            </a:xfrm>
            <a:prstGeom prst="rect">
              <a:avLst/>
            </a:prstGeom>
            <a:noFill/>
          </p:spPr>
          <p:txBody>
            <a:bodyPr wrap="square">
              <a:spAutoFit/>
            </a:bodyPr>
            <a:lstStyle/>
            <a:p>
              <a:pPr algn="ctr"/>
              <a:r>
                <a:rPr lang="en-IN" dirty="0"/>
                <a:t>Gateway of Tally &gt; 'Dashboards'</a:t>
              </a:r>
            </a:p>
          </p:txBody>
        </p:sp>
      </p:grpSp>
      <p:grpSp>
        <p:nvGrpSpPr>
          <p:cNvPr id="33" name="Group 32">
            <a:extLst>
              <a:ext uri="{FF2B5EF4-FFF2-40B4-BE49-F238E27FC236}">
                <a16:creationId xmlns:a16="http://schemas.microsoft.com/office/drawing/2014/main" xmlns="" id="{9AF42D7D-3733-156B-1737-DC278E67C1CD}"/>
              </a:ext>
            </a:extLst>
          </p:cNvPr>
          <p:cNvGrpSpPr/>
          <p:nvPr/>
        </p:nvGrpSpPr>
        <p:grpSpPr>
          <a:xfrm>
            <a:off x="3128681" y="4463141"/>
            <a:ext cx="2777753" cy="1655285"/>
            <a:chOff x="3128681" y="4463141"/>
            <a:chExt cx="2777753" cy="1655285"/>
          </a:xfrm>
        </p:grpSpPr>
        <p:pic>
          <p:nvPicPr>
            <p:cNvPr id="24" name="Picture 23">
              <a:extLst>
                <a:ext uri="{FF2B5EF4-FFF2-40B4-BE49-F238E27FC236}">
                  <a16:creationId xmlns:a16="http://schemas.microsoft.com/office/drawing/2014/main" xmlns="" id="{7BADA624-4C3D-E123-3D03-24481C9D160D}"/>
                </a:ext>
              </a:extLst>
            </p:cNvPr>
            <p:cNvPicPr>
              <a:picLocks noChangeAspect="1"/>
            </p:cNvPicPr>
            <p:nvPr/>
          </p:nvPicPr>
          <p:blipFill>
            <a:blip r:embed="rId2"/>
            <a:stretch>
              <a:fillRect/>
            </a:stretch>
          </p:blipFill>
          <p:spPr>
            <a:xfrm>
              <a:off x="3128681" y="4463141"/>
              <a:ext cx="2777753" cy="1655285"/>
            </a:xfrm>
            <a:prstGeom prst="rect">
              <a:avLst/>
            </a:prstGeom>
          </p:spPr>
        </p:pic>
        <p:sp>
          <p:nvSpPr>
            <p:cNvPr id="25" name="TextBox 24">
              <a:extLst>
                <a:ext uri="{FF2B5EF4-FFF2-40B4-BE49-F238E27FC236}">
                  <a16:creationId xmlns:a16="http://schemas.microsoft.com/office/drawing/2014/main" xmlns="" id="{0C07B3F0-2EE6-0D0F-BF42-631CAA6FD2CE}"/>
                </a:ext>
              </a:extLst>
            </p:cNvPr>
            <p:cNvSpPr txBox="1"/>
            <p:nvPr/>
          </p:nvSpPr>
          <p:spPr>
            <a:xfrm>
              <a:off x="3234617" y="4552119"/>
              <a:ext cx="2565880" cy="1477328"/>
            </a:xfrm>
            <a:prstGeom prst="rect">
              <a:avLst/>
            </a:prstGeom>
            <a:noFill/>
          </p:spPr>
          <p:txBody>
            <a:bodyPr wrap="square">
              <a:spAutoFit/>
            </a:bodyPr>
            <a:lstStyle/>
            <a:p>
              <a:pPr algn="ctr"/>
              <a:r>
                <a:rPr lang="en-US" dirty="0" err="1"/>
                <a:t>GoTo</a:t>
              </a:r>
              <a:r>
                <a:rPr lang="en-US" dirty="0"/>
                <a:t> </a:t>
              </a:r>
            </a:p>
            <a:p>
              <a:pPr algn="ctr"/>
              <a:r>
                <a:rPr lang="en-US" dirty="0"/>
                <a:t>Saved viewed – Predefined Dashboard</a:t>
              </a:r>
            </a:p>
            <a:p>
              <a:pPr algn="ctr"/>
              <a:r>
                <a:rPr lang="en-US" dirty="0"/>
                <a:t>Common Reports - Dashboard</a:t>
              </a:r>
            </a:p>
          </p:txBody>
        </p:sp>
      </p:grpSp>
      <p:grpSp>
        <p:nvGrpSpPr>
          <p:cNvPr id="30" name="Group 29">
            <a:extLst>
              <a:ext uri="{FF2B5EF4-FFF2-40B4-BE49-F238E27FC236}">
                <a16:creationId xmlns:a16="http://schemas.microsoft.com/office/drawing/2014/main" xmlns="" id="{F7E39B17-DB25-4C12-CF20-384078CC7661}"/>
              </a:ext>
            </a:extLst>
          </p:cNvPr>
          <p:cNvGrpSpPr/>
          <p:nvPr/>
        </p:nvGrpSpPr>
        <p:grpSpPr>
          <a:xfrm>
            <a:off x="6046583" y="4463141"/>
            <a:ext cx="2777753" cy="1655285"/>
            <a:chOff x="6707325" y="4463141"/>
            <a:chExt cx="2777753" cy="1655285"/>
          </a:xfrm>
        </p:grpSpPr>
        <p:pic>
          <p:nvPicPr>
            <p:cNvPr id="26" name="Picture 25">
              <a:extLst>
                <a:ext uri="{FF2B5EF4-FFF2-40B4-BE49-F238E27FC236}">
                  <a16:creationId xmlns:a16="http://schemas.microsoft.com/office/drawing/2014/main" xmlns="" id="{62014395-5B0D-EDF9-9C49-E7AE6312D3C7}"/>
                </a:ext>
              </a:extLst>
            </p:cNvPr>
            <p:cNvPicPr>
              <a:picLocks noChangeAspect="1"/>
            </p:cNvPicPr>
            <p:nvPr/>
          </p:nvPicPr>
          <p:blipFill>
            <a:blip r:embed="rId2"/>
            <a:stretch>
              <a:fillRect/>
            </a:stretch>
          </p:blipFill>
          <p:spPr>
            <a:xfrm>
              <a:off x="6707325" y="4463141"/>
              <a:ext cx="2777753" cy="1655285"/>
            </a:xfrm>
            <a:prstGeom prst="rect">
              <a:avLst/>
            </a:prstGeom>
          </p:spPr>
        </p:pic>
        <p:sp>
          <p:nvSpPr>
            <p:cNvPr id="27" name="TextBox 26">
              <a:extLst>
                <a:ext uri="{FF2B5EF4-FFF2-40B4-BE49-F238E27FC236}">
                  <a16:creationId xmlns:a16="http://schemas.microsoft.com/office/drawing/2014/main" xmlns="" id="{551D3075-FE53-CA3A-687A-42595B91D2D0}"/>
                </a:ext>
              </a:extLst>
            </p:cNvPr>
            <p:cNvSpPr txBox="1"/>
            <p:nvPr/>
          </p:nvSpPr>
          <p:spPr>
            <a:xfrm>
              <a:off x="6793576" y="4997716"/>
              <a:ext cx="2565880" cy="923330"/>
            </a:xfrm>
            <a:prstGeom prst="rect">
              <a:avLst/>
            </a:prstGeom>
            <a:noFill/>
          </p:spPr>
          <p:txBody>
            <a:bodyPr wrap="square">
              <a:spAutoFit/>
            </a:bodyPr>
            <a:lstStyle/>
            <a:p>
              <a:pPr lvl="0" algn="ctr"/>
              <a:r>
                <a:rPr lang="en-US" sz="1800" dirty="0"/>
                <a:t>Dashboard - Change view which are saved by the user</a:t>
              </a:r>
            </a:p>
          </p:txBody>
        </p:sp>
      </p:grpSp>
      <p:grpSp>
        <p:nvGrpSpPr>
          <p:cNvPr id="31" name="Group 30">
            <a:extLst>
              <a:ext uri="{FF2B5EF4-FFF2-40B4-BE49-F238E27FC236}">
                <a16:creationId xmlns:a16="http://schemas.microsoft.com/office/drawing/2014/main" xmlns="" id="{239B69D3-E0CB-3E50-6A27-ACFD902F0B78}"/>
              </a:ext>
            </a:extLst>
          </p:cNvPr>
          <p:cNvGrpSpPr/>
          <p:nvPr/>
        </p:nvGrpSpPr>
        <p:grpSpPr>
          <a:xfrm>
            <a:off x="8964485" y="4451738"/>
            <a:ext cx="2777753" cy="1655285"/>
            <a:chOff x="8969168" y="4374162"/>
            <a:chExt cx="2777753" cy="1655285"/>
          </a:xfrm>
        </p:grpSpPr>
        <p:pic>
          <p:nvPicPr>
            <p:cNvPr id="28" name="Picture 27">
              <a:extLst>
                <a:ext uri="{FF2B5EF4-FFF2-40B4-BE49-F238E27FC236}">
                  <a16:creationId xmlns:a16="http://schemas.microsoft.com/office/drawing/2014/main" xmlns="" id="{B2CF121E-9741-1658-1BD2-313EA24F4217}"/>
                </a:ext>
              </a:extLst>
            </p:cNvPr>
            <p:cNvPicPr>
              <a:picLocks noChangeAspect="1"/>
            </p:cNvPicPr>
            <p:nvPr/>
          </p:nvPicPr>
          <p:blipFill>
            <a:blip r:embed="rId2"/>
            <a:stretch>
              <a:fillRect/>
            </a:stretch>
          </p:blipFill>
          <p:spPr>
            <a:xfrm>
              <a:off x="8969168" y="4374162"/>
              <a:ext cx="2777753" cy="1655285"/>
            </a:xfrm>
            <a:prstGeom prst="rect">
              <a:avLst/>
            </a:prstGeom>
          </p:spPr>
        </p:pic>
        <p:sp>
          <p:nvSpPr>
            <p:cNvPr id="29" name="TextBox 28">
              <a:extLst>
                <a:ext uri="{FF2B5EF4-FFF2-40B4-BE49-F238E27FC236}">
                  <a16:creationId xmlns:a16="http://schemas.microsoft.com/office/drawing/2014/main" xmlns="" id="{30CCE696-BA8B-6302-43F8-5FBF6A727AA6}"/>
                </a:ext>
              </a:extLst>
            </p:cNvPr>
            <p:cNvSpPr txBox="1"/>
            <p:nvPr/>
          </p:nvSpPr>
          <p:spPr>
            <a:xfrm>
              <a:off x="9075104" y="4474543"/>
              <a:ext cx="2565880" cy="1477328"/>
            </a:xfrm>
            <a:prstGeom prst="rect">
              <a:avLst/>
            </a:prstGeom>
            <a:noFill/>
          </p:spPr>
          <p:txBody>
            <a:bodyPr wrap="square">
              <a:spAutoFit/>
            </a:bodyPr>
            <a:lstStyle/>
            <a:p>
              <a:pPr algn="ctr"/>
              <a:r>
                <a:rPr lang="en-US" dirty="0"/>
                <a:t>F1:Help &gt; Setting &gt; Startup &gt;Open Dashboard on loading a company</a:t>
              </a:r>
            </a:p>
            <a:p>
              <a:pPr algn="ctr"/>
              <a:r>
                <a:rPr lang="en-US" dirty="0"/>
                <a:t>(Esc to load GWT)</a:t>
              </a:r>
            </a:p>
          </p:txBody>
        </p:sp>
      </p:grpSp>
    </p:spTree>
    <p:extLst>
      <p:ext uri="{BB962C8B-B14F-4D97-AF65-F5344CB8AC3E}">
        <p14:creationId xmlns:p14="http://schemas.microsoft.com/office/powerpoint/2010/main" val="306555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2C522-F313-B521-A062-5DF30A1A812A}"/>
              </a:ext>
            </a:extLst>
          </p:cNvPr>
          <p:cNvSpPr>
            <a:spLocks noGrp="1"/>
          </p:cNvSpPr>
          <p:nvPr>
            <p:ph type="title"/>
          </p:nvPr>
        </p:nvSpPr>
        <p:spPr/>
        <p:txBody>
          <a:bodyPr/>
          <a:lstStyle/>
          <a:p>
            <a:r>
              <a:rPr lang="en-IN" sz="3200" dirty="0"/>
              <a:t>Benefits / Value for users</a:t>
            </a:r>
          </a:p>
        </p:txBody>
      </p:sp>
      <p:sp>
        <p:nvSpPr>
          <p:cNvPr id="4" name="Rectangle 8">
            <a:extLst>
              <a:ext uri="{FF2B5EF4-FFF2-40B4-BE49-F238E27FC236}">
                <a16:creationId xmlns:a16="http://schemas.microsoft.com/office/drawing/2014/main" xmlns="" id="{9BCC539F-7E73-155B-D013-4D437F63979D}"/>
              </a:ext>
            </a:extLst>
          </p:cNvPr>
          <p:cNvSpPr>
            <a:spLocks noChangeArrowheads="1"/>
          </p:cNvSpPr>
          <p:nvPr/>
        </p:nvSpPr>
        <p:spPr bwMode="auto">
          <a:xfrm>
            <a:off x="246351" y="1889681"/>
            <a:ext cx="2880000" cy="2160000"/>
          </a:xfrm>
          <a:prstGeom prst="rect">
            <a:avLst/>
          </a:prstGeom>
          <a:solidFill>
            <a:srgbClr val="4B9DB9"/>
          </a:solidFill>
          <a:ln>
            <a:noFill/>
          </a:ln>
        </p:spPr>
        <p:txBody>
          <a:bodyPr anchor="ct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fontAlgn="base">
              <a:spcBef>
                <a:spcPct val="0"/>
              </a:spcBef>
              <a:spcAft>
                <a:spcPct val="0"/>
              </a:spcAft>
              <a:defRPr>
                <a:solidFill>
                  <a:schemeClr val="tx1"/>
                </a:solidFill>
                <a:latin typeface="Open Sans" panose="020B0606030504020204" pitchFamily="34" charset="0"/>
              </a:defRPr>
            </a:lvl6pPr>
            <a:lvl7pPr marL="2971800" indent="-228600" fontAlgn="base">
              <a:spcBef>
                <a:spcPct val="0"/>
              </a:spcBef>
              <a:spcAft>
                <a:spcPct val="0"/>
              </a:spcAft>
              <a:defRPr>
                <a:solidFill>
                  <a:schemeClr val="tx1"/>
                </a:solidFill>
                <a:latin typeface="Open Sans" panose="020B0606030504020204" pitchFamily="34" charset="0"/>
              </a:defRPr>
            </a:lvl7pPr>
            <a:lvl8pPr marL="3429000" indent="-228600" fontAlgn="base">
              <a:spcBef>
                <a:spcPct val="0"/>
              </a:spcBef>
              <a:spcAft>
                <a:spcPct val="0"/>
              </a:spcAft>
              <a:defRPr>
                <a:solidFill>
                  <a:schemeClr val="tx1"/>
                </a:solidFill>
                <a:latin typeface="Open Sans" panose="020B0606030504020204" pitchFamily="34" charset="0"/>
              </a:defRPr>
            </a:lvl8pPr>
            <a:lvl9pPr marL="3886200" indent="-228600" fontAlgn="base">
              <a:spcBef>
                <a:spcPct val="0"/>
              </a:spcBef>
              <a:spcAft>
                <a:spcPct val="0"/>
              </a:spcAft>
              <a:defRPr>
                <a:solidFill>
                  <a:schemeClr val="tx1"/>
                </a:solidFill>
                <a:latin typeface="Open Sans" panose="020B0606030504020204" pitchFamily="34" charset="0"/>
              </a:defRPr>
            </a:lvl9pPr>
          </a:lstStyle>
          <a:p>
            <a:pPr marL="0" marR="0" lvl="0" indent="0" algn="ctr" defTabSz="1828434"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srgbClr val="FFFFFF"/>
                </a:solidFill>
                <a:effectLst/>
                <a:uLnTx/>
                <a:uFillTx/>
                <a:latin typeface="Roboto Light" panose="02000000000000000000" pitchFamily="2" charset="0"/>
              </a:rPr>
              <a:t>Quickly add or remove the tiles based on the need of analysis.</a:t>
            </a:r>
          </a:p>
        </p:txBody>
      </p:sp>
      <p:sp>
        <p:nvSpPr>
          <p:cNvPr id="5" name="Rectangle 4">
            <a:extLst>
              <a:ext uri="{FF2B5EF4-FFF2-40B4-BE49-F238E27FC236}">
                <a16:creationId xmlns:a16="http://schemas.microsoft.com/office/drawing/2014/main" xmlns="" id="{2DCB8D8A-7E37-83C7-583B-94B877A1B8E9}"/>
              </a:ext>
            </a:extLst>
          </p:cNvPr>
          <p:cNvSpPr>
            <a:spLocks noChangeArrowheads="1"/>
          </p:cNvSpPr>
          <p:nvPr/>
        </p:nvSpPr>
        <p:spPr bwMode="auto">
          <a:xfrm>
            <a:off x="7434714" y="4052691"/>
            <a:ext cx="2880000" cy="2160000"/>
          </a:xfrm>
          <a:prstGeom prst="rect">
            <a:avLst/>
          </a:prstGeom>
          <a:solidFill>
            <a:srgbClr val="3E67A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Open Sans" panose="020B0606030504020204" pitchFamily="34" charset="0"/>
              </a:defRPr>
            </a:lvl1pPr>
            <a:lvl2pPr marL="742950" indent="-285750">
              <a:defRPr>
                <a:solidFill>
                  <a:schemeClr val="tx1"/>
                </a:solidFill>
                <a:latin typeface="Open Sans" panose="020B0606030504020204" pitchFamily="34" charset="0"/>
              </a:defRPr>
            </a:lvl2pPr>
            <a:lvl3pPr marL="1143000" indent="-228600">
              <a:defRPr>
                <a:solidFill>
                  <a:schemeClr val="tx1"/>
                </a:solidFill>
                <a:latin typeface="Open Sans" panose="020B0606030504020204" pitchFamily="34" charset="0"/>
              </a:defRPr>
            </a:lvl3pPr>
            <a:lvl4pPr marL="1600200" indent="-228600">
              <a:defRPr>
                <a:solidFill>
                  <a:schemeClr val="tx1"/>
                </a:solidFill>
                <a:latin typeface="Open Sans" panose="020B0606030504020204" pitchFamily="34" charset="0"/>
              </a:defRPr>
            </a:lvl4pPr>
            <a:lvl5pPr marL="2057400" indent="-228600">
              <a:defRPr>
                <a:solidFill>
                  <a:schemeClr val="tx1"/>
                </a:solidFill>
                <a:latin typeface="Open Sans" panose="020B0606030504020204" pitchFamily="34" charset="0"/>
              </a:defRPr>
            </a:lvl5pPr>
            <a:lvl6pPr marL="2514600" indent="-228600" fontAlgn="base">
              <a:spcBef>
                <a:spcPct val="0"/>
              </a:spcBef>
              <a:spcAft>
                <a:spcPct val="0"/>
              </a:spcAft>
              <a:defRPr>
                <a:solidFill>
                  <a:schemeClr val="tx1"/>
                </a:solidFill>
                <a:latin typeface="Open Sans" panose="020B0606030504020204" pitchFamily="34" charset="0"/>
              </a:defRPr>
            </a:lvl6pPr>
            <a:lvl7pPr marL="2971800" indent="-228600" fontAlgn="base">
              <a:spcBef>
                <a:spcPct val="0"/>
              </a:spcBef>
              <a:spcAft>
                <a:spcPct val="0"/>
              </a:spcAft>
              <a:defRPr>
                <a:solidFill>
                  <a:schemeClr val="tx1"/>
                </a:solidFill>
                <a:latin typeface="Open Sans" panose="020B0606030504020204" pitchFamily="34" charset="0"/>
              </a:defRPr>
            </a:lvl7pPr>
            <a:lvl8pPr marL="3429000" indent="-228600" fontAlgn="base">
              <a:spcBef>
                <a:spcPct val="0"/>
              </a:spcBef>
              <a:spcAft>
                <a:spcPct val="0"/>
              </a:spcAft>
              <a:defRPr>
                <a:solidFill>
                  <a:schemeClr val="tx1"/>
                </a:solidFill>
                <a:latin typeface="Open Sans" panose="020B0606030504020204" pitchFamily="34" charset="0"/>
              </a:defRPr>
            </a:lvl8pPr>
            <a:lvl9pPr marL="3886200" indent="-228600" fontAlgn="base">
              <a:spcBef>
                <a:spcPct val="0"/>
              </a:spcBef>
              <a:spcAft>
                <a:spcPct val="0"/>
              </a:spcAft>
              <a:defRPr>
                <a:solidFill>
                  <a:schemeClr val="tx1"/>
                </a:solidFill>
                <a:latin typeface="Open Sans" panose="020B0606030504020204" pitchFamily="34" charset="0"/>
              </a:defRPr>
            </a:lvl9pPr>
          </a:lstStyle>
          <a:p>
            <a:pPr marL="0" marR="0" lvl="0" indent="0" algn="ctr" defTabSz="1828434"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srgbClr val="FFFFFF"/>
                </a:solidFill>
                <a:effectLst/>
                <a:uLnTx/>
                <a:uFillTx/>
                <a:latin typeface="Roboto Light" panose="02000000000000000000" pitchFamily="2" charset="0"/>
              </a:rPr>
              <a:t>Multiple Pre-defined dashboards to meet diverse analysis needs of different departments/ users of the business-like Business Overview, Sales dashboard, Purchase dashboard</a:t>
            </a:r>
          </a:p>
        </p:txBody>
      </p:sp>
      <p:sp>
        <p:nvSpPr>
          <p:cNvPr id="6" name="Rectangle 5">
            <a:extLst>
              <a:ext uri="{FF2B5EF4-FFF2-40B4-BE49-F238E27FC236}">
                <a16:creationId xmlns:a16="http://schemas.microsoft.com/office/drawing/2014/main" xmlns="" id="{970D3631-CDC7-C4D7-E4EA-B35A76EA6C21}"/>
              </a:ext>
            </a:extLst>
          </p:cNvPr>
          <p:cNvSpPr>
            <a:spLocks noChangeArrowheads="1"/>
          </p:cNvSpPr>
          <p:nvPr/>
        </p:nvSpPr>
        <p:spPr bwMode="auto">
          <a:xfrm>
            <a:off x="5991440" y="1888619"/>
            <a:ext cx="2880000" cy="2160000"/>
          </a:xfrm>
          <a:prstGeom prst="rect">
            <a:avLst/>
          </a:prstGeom>
          <a:solidFill>
            <a:srgbClr val="5D739A"/>
          </a:solidFill>
          <a:ln>
            <a:noFill/>
          </a:ln>
        </p:spPr>
        <p:txBody>
          <a:bodyPr anchor="ctr"/>
          <a:lstStyle/>
          <a:p>
            <a:pPr marL="0" marR="0" lvl="0" indent="0" algn="ctr" defTabSz="182843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Roboto Light" panose="02000000000000000000" pitchFamily="2" charset="0"/>
              </a:rPr>
              <a:t>Visual representation of trends and comparisons, that allows quick and easy to analyze large volume to data and identify exceptions in no time. (Using bar graphs)</a:t>
            </a:r>
          </a:p>
        </p:txBody>
      </p:sp>
      <p:sp>
        <p:nvSpPr>
          <p:cNvPr id="12" name="Rectangle 5">
            <a:extLst>
              <a:ext uri="{FF2B5EF4-FFF2-40B4-BE49-F238E27FC236}">
                <a16:creationId xmlns:a16="http://schemas.microsoft.com/office/drawing/2014/main" xmlns="" id="{54D603C4-4C47-8BC7-8A4D-05F2AAAE71B6}"/>
              </a:ext>
            </a:extLst>
          </p:cNvPr>
          <p:cNvSpPr>
            <a:spLocks noChangeArrowheads="1"/>
          </p:cNvSpPr>
          <p:nvPr/>
        </p:nvSpPr>
        <p:spPr bwMode="auto">
          <a:xfrm>
            <a:off x="1840437" y="4043664"/>
            <a:ext cx="2880000" cy="2160000"/>
          </a:xfrm>
          <a:prstGeom prst="rect">
            <a:avLst/>
          </a:prstGeom>
          <a:solidFill>
            <a:srgbClr val="3E67AA">
              <a:lumMod val="60000"/>
              <a:lumOff val="40000"/>
            </a:srgbClr>
          </a:solidFill>
          <a:ln>
            <a:noFill/>
          </a:ln>
        </p:spPr>
        <p:txBody>
          <a:bodyPr anchor="ctr"/>
          <a:lstStyle/>
          <a:p>
            <a:pPr marL="0" marR="0" lvl="0" indent="0" algn="ctr" defTabSz="182843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Roboto Light" panose="02000000000000000000" pitchFamily="2" charset="0"/>
              </a:rPr>
              <a:t>Customizable dashboards that allow to add or modify the details as required by the business/user and save it for future reference, thereby facilitating single-click access to the data that is analyzed on daily basis.</a:t>
            </a:r>
          </a:p>
        </p:txBody>
      </p:sp>
      <p:grpSp>
        <p:nvGrpSpPr>
          <p:cNvPr id="20" name="Group 19">
            <a:extLst>
              <a:ext uri="{FF2B5EF4-FFF2-40B4-BE49-F238E27FC236}">
                <a16:creationId xmlns:a16="http://schemas.microsoft.com/office/drawing/2014/main" xmlns="" id="{5DAA092D-97AB-C17E-3E37-332983EFFFCF}"/>
              </a:ext>
            </a:extLst>
          </p:cNvPr>
          <p:cNvGrpSpPr/>
          <p:nvPr/>
        </p:nvGrpSpPr>
        <p:grpSpPr>
          <a:xfrm>
            <a:off x="3126724" y="1809789"/>
            <a:ext cx="2880000" cy="2234758"/>
            <a:chOff x="2898171" y="2079091"/>
            <a:chExt cx="2171524" cy="2234758"/>
          </a:xfrm>
        </p:grpSpPr>
        <p:sp>
          <p:nvSpPr>
            <p:cNvPr id="8" name="Subtitle 2">
              <a:extLst>
                <a:ext uri="{FF2B5EF4-FFF2-40B4-BE49-F238E27FC236}">
                  <a16:creationId xmlns:a16="http://schemas.microsoft.com/office/drawing/2014/main" xmlns="" id="{0EB9D8AE-5743-0F21-19E6-18DAC5FC045C}"/>
                </a:ext>
              </a:extLst>
            </p:cNvPr>
            <p:cNvSpPr txBox="1">
              <a:spLocks/>
            </p:cNvSpPr>
            <p:nvPr/>
          </p:nvSpPr>
          <p:spPr>
            <a:xfrm>
              <a:off x="2909695" y="2079091"/>
              <a:ext cx="2160000" cy="2189384"/>
            </a:xfrm>
            <a:prstGeom prst="rect">
              <a:avLst/>
            </a:prstGeom>
          </p:spPr>
          <p:txBody>
            <a:bodyPr vert="horz" wrap="square" lIns="217490" tIns="108745" rIns="217490" bIns="108745"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spcBef>
                  <a:spcPts val="600"/>
                </a:spcBef>
                <a:spcAft>
                  <a:spcPts val="600"/>
                </a:spcAft>
              </a:pPr>
              <a:r>
                <a:rPr lang="en-US" sz="1600" dirty="0">
                  <a:solidFill>
                    <a:srgbClr val="000000"/>
                  </a:solidFill>
                  <a:latin typeface="Roboto Light" panose="02000000000000000000" pitchFamily="2" charset="0"/>
                  <a:ea typeface="Open Sans Light" panose="020B0306030504020204" pitchFamily="34" charset="0"/>
                  <a:cs typeface="Open Sans Light" panose="020B0306030504020204" pitchFamily="34" charset="0"/>
                </a:rPr>
                <a:t>Different pieces of related information are brought together and displayed in the form of Pre-defined tiles, which can be modified to show the values as required by the user.</a:t>
              </a:r>
            </a:p>
          </p:txBody>
        </p:sp>
        <p:sp>
          <p:nvSpPr>
            <p:cNvPr id="14" name="Rectangle 13">
              <a:extLst>
                <a:ext uri="{FF2B5EF4-FFF2-40B4-BE49-F238E27FC236}">
                  <a16:creationId xmlns:a16="http://schemas.microsoft.com/office/drawing/2014/main" xmlns="" id="{0311BDAF-BBAB-A630-53AA-4622C64E7F04}"/>
                </a:ext>
              </a:extLst>
            </p:cNvPr>
            <p:cNvSpPr/>
            <p:nvPr/>
          </p:nvSpPr>
          <p:spPr>
            <a:xfrm>
              <a:off x="2898171" y="2153849"/>
              <a:ext cx="2160000" cy="2160000"/>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400"/>
            </a:p>
          </p:txBody>
        </p:sp>
      </p:grpSp>
      <p:grpSp>
        <p:nvGrpSpPr>
          <p:cNvPr id="21" name="Group 20">
            <a:extLst>
              <a:ext uri="{FF2B5EF4-FFF2-40B4-BE49-F238E27FC236}">
                <a16:creationId xmlns:a16="http://schemas.microsoft.com/office/drawing/2014/main" xmlns="" id="{150DED0E-C112-667A-E94F-35917E507581}"/>
              </a:ext>
            </a:extLst>
          </p:cNvPr>
          <p:cNvGrpSpPr/>
          <p:nvPr/>
        </p:nvGrpSpPr>
        <p:grpSpPr>
          <a:xfrm>
            <a:off x="8771187" y="1884547"/>
            <a:ext cx="2880000" cy="2160000"/>
            <a:chOff x="7163165" y="2153849"/>
            <a:chExt cx="2238054" cy="2160000"/>
          </a:xfrm>
        </p:grpSpPr>
        <p:sp>
          <p:nvSpPr>
            <p:cNvPr id="11" name="Subtitle 2">
              <a:extLst>
                <a:ext uri="{FF2B5EF4-FFF2-40B4-BE49-F238E27FC236}">
                  <a16:creationId xmlns:a16="http://schemas.microsoft.com/office/drawing/2014/main" xmlns="" id="{53C7A07B-B2B4-6892-3C33-5B0D8179B1A3}"/>
                </a:ext>
              </a:extLst>
            </p:cNvPr>
            <p:cNvSpPr txBox="1">
              <a:spLocks/>
            </p:cNvSpPr>
            <p:nvPr/>
          </p:nvSpPr>
          <p:spPr>
            <a:xfrm>
              <a:off x="7163165" y="2265728"/>
              <a:ext cx="2160000" cy="1943163"/>
            </a:xfrm>
            <a:prstGeom prst="rect">
              <a:avLst/>
            </a:prstGeom>
          </p:spPr>
          <p:txBody>
            <a:bodyPr vert="horz" wrap="square" lIns="217490" tIns="108745" rIns="217490" bIns="108745"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spcBef>
                  <a:spcPts val="600"/>
                </a:spcBef>
                <a:spcAft>
                  <a:spcPts val="600"/>
                </a:spcAft>
              </a:pPr>
              <a:r>
                <a:rPr lang="en-US" sz="1600" dirty="0">
                  <a:solidFill>
                    <a:srgbClr val="000000"/>
                  </a:solidFill>
                  <a:latin typeface="Roboto Light" panose="02000000000000000000" pitchFamily="2" charset="0"/>
                  <a:ea typeface="Open Sans Light" panose="020B0306030504020204" pitchFamily="34" charset="0"/>
                  <a:cs typeface="Open Sans Light" panose="020B0306030504020204" pitchFamily="34" charset="0"/>
                </a:rPr>
                <a:t>Share dashboards with different stakeholders of business, simply by saving a dashboard for everyone or Email/print/WhatsApp to view it outside Tally.</a:t>
              </a:r>
            </a:p>
          </p:txBody>
        </p:sp>
        <p:sp>
          <p:nvSpPr>
            <p:cNvPr id="15" name="Rectangle 14">
              <a:extLst>
                <a:ext uri="{FF2B5EF4-FFF2-40B4-BE49-F238E27FC236}">
                  <a16:creationId xmlns:a16="http://schemas.microsoft.com/office/drawing/2014/main" xmlns="" id="{20CE2979-EC99-B762-1EF0-5C6087FBE53A}"/>
                </a:ext>
              </a:extLst>
            </p:cNvPr>
            <p:cNvSpPr/>
            <p:nvPr/>
          </p:nvSpPr>
          <p:spPr>
            <a:xfrm>
              <a:off x="7241219" y="2153849"/>
              <a:ext cx="2160000" cy="2160000"/>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400"/>
            </a:p>
          </p:txBody>
        </p:sp>
      </p:grpSp>
      <p:grpSp>
        <p:nvGrpSpPr>
          <p:cNvPr id="22" name="Group 21">
            <a:extLst>
              <a:ext uri="{FF2B5EF4-FFF2-40B4-BE49-F238E27FC236}">
                <a16:creationId xmlns:a16="http://schemas.microsoft.com/office/drawing/2014/main" xmlns="" id="{1A9CC453-C91F-321B-22A0-3A8F2C8E1B7B}"/>
              </a:ext>
            </a:extLst>
          </p:cNvPr>
          <p:cNvGrpSpPr/>
          <p:nvPr/>
        </p:nvGrpSpPr>
        <p:grpSpPr>
          <a:xfrm>
            <a:off x="4663473" y="4052691"/>
            <a:ext cx="2880000" cy="2160000"/>
            <a:chOff x="669427" y="4311627"/>
            <a:chExt cx="2295145" cy="2160000"/>
          </a:xfrm>
        </p:grpSpPr>
        <p:sp>
          <p:nvSpPr>
            <p:cNvPr id="9" name="Subtitle 2">
              <a:extLst>
                <a:ext uri="{FF2B5EF4-FFF2-40B4-BE49-F238E27FC236}">
                  <a16:creationId xmlns:a16="http://schemas.microsoft.com/office/drawing/2014/main" xmlns="" id="{228BC775-0DD9-0E36-866C-9DC2D6EFD428}"/>
                </a:ext>
              </a:extLst>
            </p:cNvPr>
            <p:cNvSpPr txBox="1">
              <a:spLocks/>
            </p:cNvSpPr>
            <p:nvPr/>
          </p:nvSpPr>
          <p:spPr>
            <a:xfrm>
              <a:off x="669427" y="4622718"/>
              <a:ext cx="2295145" cy="1450720"/>
            </a:xfrm>
            <a:prstGeom prst="rect">
              <a:avLst/>
            </a:prstGeom>
          </p:spPr>
          <p:txBody>
            <a:bodyPr vert="horz" wrap="square" lIns="217490" tIns="108745" rIns="217490" bIns="108745"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spcBef>
                  <a:spcPts val="600"/>
                </a:spcBef>
                <a:spcAft>
                  <a:spcPts val="600"/>
                </a:spcAft>
              </a:pPr>
              <a:r>
                <a:rPr lang="en-US" sz="1600" dirty="0">
                  <a:solidFill>
                    <a:srgbClr val="000000"/>
                  </a:solidFill>
                  <a:latin typeface="Roboto Light" panose="02000000000000000000" pitchFamily="2" charset="0"/>
                  <a:ea typeface="Open Sans Light" panose="020B0306030504020204" pitchFamily="34" charset="0"/>
                  <a:cs typeface="Open Sans Light" panose="020B0306030504020204" pitchFamily="34" charset="0"/>
                </a:rPr>
                <a:t>Make your preferred dashboard as a home screen of Tally that allow you to always be on top of your business data.</a:t>
              </a:r>
            </a:p>
          </p:txBody>
        </p:sp>
        <p:sp>
          <p:nvSpPr>
            <p:cNvPr id="16" name="Rectangle 15">
              <a:extLst>
                <a:ext uri="{FF2B5EF4-FFF2-40B4-BE49-F238E27FC236}">
                  <a16:creationId xmlns:a16="http://schemas.microsoft.com/office/drawing/2014/main" xmlns="" id="{1D5F9042-6576-4ACE-DE11-211C93212A05}"/>
                </a:ext>
              </a:extLst>
            </p:cNvPr>
            <p:cNvSpPr/>
            <p:nvPr/>
          </p:nvSpPr>
          <p:spPr>
            <a:xfrm>
              <a:off x="708835" y="4311627"/>
              <a:ext cx="2160000" cy="2160000"/>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400"/>
            </a:p>
          </p:txBody>
        </p:sp>
      </p:grpSp>
    </p:spTree>
    <p:extLst>
      <p:ext uri="{BB962C8B-B14F-4D97-AF65-F5344CB8AC3E}">
        <p14:creationId xmlns:p14="http://schemas.microsoft.com/office/powerpoint/2010/main" val="3290516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56B90B9F-3603-E8E1-CE49-AD2ADB8DAFF3}"/>
              </a:ext>
            </a:extLst>
          </p:cNvPr>
          <p:cNvSpPr>
            <a:spLocks noGrp="1"/>
          </p:cNvSpPr>
          <p:nvPr>
            <p:ph type="title"/>
          </p:nvPr>
        </p:nvSpPr>
        <p:spPr>
          <a:xfrm>
            <a:off x="452070" y="1075453"/>
            <a:ext cx="11152980" cy="454884"/>
          </a:xfrm>
        </p:spPr>
        <p:txBody>
          <a:bodyPr>
            <a:noAutofit/>
          </a:bodyPr>
          <a:lstStyle/>
          <a:p>
            <a:pPr algn="l"/>
            <a:r>
              <a:rPr lang="en-US" sz="3200" dirty="0"/>
              <a:t>Product Walk-Through - Tile</a:t>
            </a:r>
            <a:endParaRPr lang="en-IN" sz="3200" b="0" dirty="0"/>
          </a:p>
        </p:txBody>
      </p:sp>
      <p:pic>
        <p:nvPicPr>
          <p:cNvPr id="10" name="Content Placeholder 8">
            <a:extLst>
              <a:ext uri="{FF2B5EF4-FFF2-40B4-BE49-F238E27FC236}">
                <a16:creationId xmlns:a16="http://schemas.microsoft.com/office/drawing/2014/main" xmlns="" id="{1B7328CF-68BF-F253-A06E-4710935F8493}"/>
              </a:ext>
            </a:extLst>
          </p:cNvPr>
          <p:cNvPicPr>
            <a:picLocks noGrp="1" noChangeAspect="1"/>
          </p:cNvPicPr>
          <p:nvPr>
            <p:ph sz="half" idx="1"/>
          </p:nvPr>
        </p:nvPicPr>
        <p:blipFill rotWithShape="1">
          <a:blip r:embed="rId3"/>
          <a:srcRect l="1408" t="11384" r="11288" b="10606"/>
          <a:stretch/>
        </p:blipFill>
        <p:spPr>
          <a:xfrm>
            <a:off x="214195" y="1798321"/>
            <a:ext cx="9285405" cy="4470400"/>
          </a:xfrm>
          <a:ln w="3175">
            <a:solidFill>
              <a:schemeClr val="tx1"/>
            </a:solidFill>
          </a:ln>
        </p:spPr>
      </p:pic>
      <p:sp>
        <p:nvSpPr>
          <p:cNvPr id="11" name="TextBox 10">
            <a:extLst>
              <a:ext uri="{FF2B5EF4-FFF2-40B4-BE49-F238E27FC236}">
                <a16:creationId xmlns:a16="http://schemas.microsoft.com/office/drawing/2014/main" xmlns="" id="{950A5C3C-9B01-9C97-CFBD-099194C005DF}"/>
              </a:ext>
            </a:extLst>
          </p:cNvPr>
          <p:cNvSpPr txBox="1"/>
          <p:nvPr/>
        </p:nvSpPr>
        <p:spPr>
          <a:xfrm>
            <a:off x="9730377" y="1687286"/>
            <a:ext cx="2072640" cy="5078313"/>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dirty="0"/>
              <a:t>All these boxes are called “</a:t>
            </a:r>
            <a:r>
              <a:rPr lang="en-US" b="1" dirty="0"/>
              <a:t>Tile</a:t>
            </a:r>
            <a:r>
              <a:rPr lang="en-US" dirty="0"/>
              <a:t>”. Each tile is independent and can be customized as per customer needs.  Each tile data represented can be changed either in Data or Graphic or both if needed</a:t>
            </a:r>
          </a:p>
          <a:p>
            <a:endParaRPr lang="en-US" dirty="0"/>
          </a:p>
          <a:p>
            <a:r>
              <a:rPr lang="en-US" dirty="0"/>
              <a:t>We can add or remove tile from the Predefined/ Default Dashboard or user saved dashboards.</a:t>
            </a:r>
            <a:endParaRPr lang="en-IN" dirty="0"/>
          </a:p>
        </p:txBody>
      </p:sp>
    </p:spTree>
    <p:extLst>
      <p:ext uri="{BB962C8B-B14F-4D97-AF65-F5344CB8AC3E}">
        <p14:creationId xmlns:p14="http://schemas.microsoft.com/office/powerpoint/2010/main" val="1474938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xmlns="" id="{56B90B9F-3603-E8E1-CE49-AD2ADB8DAFF3}"/>
              </a:ext>
            </a:extLst>
          </p:cNvPr>
          <p:cNvSpPr>
            <a:spLocks noGrp="1"/>
          </p:cNvSpPr>
          <p:nvPr>
            <p:ph type="title"/>
          </p:nvPr>
        </p:nvSpPr>
        <p:spPr>
          <a:xfrm>
            <a:off x="452070" y="1075453"/>
            <a:ext cx="11152980" cy="454884"/>
          </a:xfrm>
        </p:spPr>
        <p:txBody>
          <a:bodyPr>
            <a:noAutofit/>
          </a:bodyPr>
          <a:lstStyle/>
          <a:p>
            <a:pPr algn="l"/>
            <a:r>
              <a:rPr lang="en-US" sz="3200" dirty="0"/>
              <a:t>Product Walk-Through – Date/Period</a:t>
            </a:r>
            <a:endParaRPr lang="en-IN" sz="3200" b="0" dirty="0"/>
          </a:p>
        </p:txBody>
      </p:sp>
      <p:sp>
        <p:nvSpPr>
          <p:cNvPr id="4" name="TextBox 3">
            <a:extLst>
              <a:ext uri="{FF2B5EF4-FFF2-40B4-BE49-F238E27FC236}">
                <a16:creationId xmlns:a16="http://schemas.microsoft.com/office/drawing/2014/main" xmlns="" id="{C76749A4-33D2-5246-46BD-DB23AB35FB1C}"/>
              </a:ext>
            </a:extLst>
          </p:cNvPr>
          <p:cNvSpPr txBox="1"/>
          <p:nvPr/>
        </p:nvSpPr>
        <p:spPr>
          <a:xfrm>
            <a:off x="8503920" y="1717041"/>
            <a:ext cx="3302000" cy="3046988"/>
          </a:xfrm>
          <a:prstGeom prst="rect">
            <a:avLst/>
          </a:prstGeom>
          <a:noFill/>
          <a:ln>
            <a:solidFill>
              <a:srgbClr val="C00000"/>
            </a:solidFill>
          </a:ln>
        </p:spPr>
        <p:style>
          <a:lnRef idx="0">
            <a:schemeClr val="accent3"/>
          </a:lnRef>
          <a:fillRef idx="3">
            <a:schemeClr val="accent3"/>
          </a:fillRef>
          <a:effectRef idx="3">
            <a:schemeClr val="accent3"/>
          </a:effectRef>
          <a:fontRef idx="minor">
            <a:schemeClr val="lt1"/>
          </a:fontRef>
        </p:style>
        <p:txBody>
          <a:bodyPr wrap="square" rtlCol="0">
            <a:spAutoFit/>
          </a:bodyPr>
          <a:lstStyle/>
          <a:p>
            <a:pPr algn="l">
              <a:buFont typeface="+mj-lt"/>
              <a:buAutoNum type="arabicPeriod"/>
            </a:pPr>
            <a:r>
              <a:rPr lang="en-US" sz="1200" i="0" dirty="0">
                <a:solidFill>
                  <a:srgbClr val="172B4D"/>
                </a:solidFill>
                <a:effectLst/>
                <a:latin typeface="Segoe UI Semilight" panose="020B0402040204020203" pitchFamily="34" charset="0"/>
                <a:cs typeface="Segoe UI Semilight" panose="020B0402040204020203" pitchFamily="34" charset="0"/>
              </a:rPr>
              <a:t>Dashboard will by default open for the current month (based on the last voucher date month).</a:t>
            </a:r>
          </a:p>
          <a:p>
            <a:pPr algn="l">
              <a:buFont typeface="+mj-lt"/>
              <a:buAutoNum type="arabicPeriod"/>
            </a:pPr>
            <a:endParaRPr lang="en-US" sz="1200" i="0" dirty="0">
              <a:solidFill>
                <a:srgbClr val="172B4D"/>
              </a:solidFill>
              <a:effectLst/>
              <a:latin typeface="Segoe UI Semilight" panose="020B0402040204020203" pitchFamily="34" charset="0"/>
              <a:cs typeface="Segoe UI Semilight" panose="020B0402040204020203" pitchFamily="34" charset="0"/>
            </a:endParaRPr>
          </a:p>
          <a:p>
            <a:pPr algn="l">
              <a:buFont typeface="+mj-lt"/>
              <a:buAutoNum type="arabicPeriod"/>
            </a:pPr>
            <a:r>
              <a:rPr lang="en-US" sz="1200" i="0" dirty="0">
                <a:solidFill>
                  <a:srgbClr val="172B4D"/>
                </a:solidFill>
                <a:effectLst/>
                <a:latin typeface="Segoe UI Semilight" panose="020B0402040204020203" pitchFamily="34" charset="0"/>
                <a:cs typeface="Segoe UI Semilight" panose="020B0402040204020203" pitchFamily="34" charset="0"/>
              </a:rPr>
              <a:t>Period in the dashboard is at tile level, which means there is no period for a dashboard, depending on the period configured for each tile the data will be displayed. </a:t>
            </a:r>
          </a:p>
          <a:p>
            <a:pPr algn="l">
              <a:buFont typeface="+mj-lt"/>
              <a:buAutoNum type="arabicPeriod"/>
            </a:pPr>
            <a:endParaRPr lang="en-US" sz="1200" i="0" dirty="0">
              <a:solidFill>
                <a:srgbClr val="172B4D"/>
              </a:solidFill>
              <a:effectLst/>
              <a:latin typeface="Segoe UI Semilight" panose="020B0402040204020203" pitchFamily="34" charset="0"/>
              <a:cs typeface="Segoe UI Semilight" panose="020B0402040204020203" pitchFamily="34" charset="0"/>
            </a:endParaRPr>
          </a:p>
          <a:p>
            <a:r>
              <a:rPr lang="en-US" sz="1200" dirty="0">
                <a:solidFill>
                  <a:schemeClr val="tx1"/>
                </a:solidFill>
                <a:latin typeface="Segoe UI Semilight" panose="020B0402040204020203" pitchFamily="34" charset="0"/>
                <a:cs typeface="Segoe UI Semilight" panose="020B0402040204020203" pitchFamily="34" charset="0"/>
              </a:rPr>
              <a:t>3. F2:Period / Alt+</a:t>
            </a:r>
            <a:r>
              <a:rPr lang="en-US" sz="1200" u="sng" dirty="0">
                <a:solidFill>
                  <a:schemeClr val="tx1"/>
                </a:solidFill>
                <a:latin typeface="Segoe UI Semilight" panose="020B0402040204020203" pitchFamily="34" charset="0"/>
                <a:cs typeface="Segoe UI Semilight" panose="020B0402040204020203" pitchFamily="34" charset="0"/>
              </a:rPr>
              <a:t>F2</a:t>
            </a:r>
            <a:r>
              <a:rPr lang="en-US" sz="1200" dirty="0">
                <a:solidFill>
                  <a:schemeClr val="tx1"/>
                </a:solidFill>
                <a:latin typeface="Segoe UI Semilight" panose="020B0402040204020203" pitchFamily="34" charset="0"/>
                <a:cs typeface="Segoe UI Semilight" panose="020B0402040204020203" pitchFamily="34" charset="0"/>
              </a:rPr>
              <a:t>: Period – Helps in configuring period for specific Tile and the period of a few Tile might vary based on style</a:t>
            </a:r>
          </a:p>
          <a:p>
            <a:endParaRPr lang="en-US" sz="1200" dirty="0">
              <a:solidFill>
                <a:schemeClr val="tx1"/>
              </a:solidFill>
              <a:latin typeface="Segoe UI Semilight" panose="020B0402040204020203" pitchFamily="34" charset="0"/>
              <a:cs typeface="Segoe UI Semilight" panose="020B0402040204020203" pitchFamily="34" charset="0"/>
            </a:endParaRPr>
          </a:p>
          <a:p>
            <a:r>
              <a:rPr lang="en-US" sz="1200" dirty="0">
                <a:solidFill>
                  <a:schemeClr val="tx1"/>
                </a:solidFill>
                <a:latin typeface="Segoe UI Semilight" panose="020B0402040204020203" pitchFamily="34" charset="0"/>
                <a:cs typeface="Segoe UI Semilight" panose="020B0402040204020203" pitchFamily="34" charset="0"/>
              </a:rPr>
              <a:t>4.Ctrl+F2: Period (All Tiles): This will help in applying period for all tiles in one short may be quarterly or monthly or period whatever is required.  </a:t>
            </a:r>
            <a:endParaRPr lang="en-IN" sz="1200" dirty="0">
              <a:solidFill>
                <a:schemeClr val="tx1"/>
              </a:solidFill>
              <a:latin typeface="Segoe UI Semilight" panose="020B0402040204020203" pitchFamily="34" charset="0"/>
              <a:cs typeface="Segoe UI Semilight" panose="020B0402040204020203" pitchFamily="34" charset="0"/>
            </a:endParaRPr>
          </a:p>
        </p:txBody>
      </p:sp>
      <p:pic>
        <p:nvPicPr>
          <p:cNvPr id="5" name="Content Placeholder 14">
            <a:extLst>
              <a:ext uri="{FF2B5EF4-FFF2-40B4-BE49-F238E27FC236}">
                <a16:creationId xmlns:a16="http://schemas.microsoft.com/office/drawing/2014/main" xmlns="" id="{703D989A-FD04-998B-F8B3-0322FCE3129C}"/>
              </a:ext>
            </a:extLst>
          </p:cNvPr>
          <p:cNvPicPr>
            <a:picLocks noGrp="1" noChangeAspect="1"/>
          </p:cNvPicPr>
          <p:nvPr>
            <p:ph sz="half" idx="1"/>
          </p:nvPr>
        </p:nvPicPr>
        <p:blipFill rotWithShape="1">
          <a:blip r:embed="rId2"/>
          <a:srcRect t="7098" b="6516"/>
          <a:stretch/>
        </p:blipFill>
        <p:spPr>
          <a:xfrm>
            <a:off x="424390" y="1895252"/>
            <a:ext cx="7872148" cy="4351102"/>
          </a:xfrm>
          <a:ln w="3175">
            <a:solidFill>
              <a:schemeClr val="tx1"/>
            </a:solidFill>
          </a:ln>
        </p:spPr>
      </p:pic>
      <p:sp>
        <p:nvSpPr>
          <p:cNvPr id="6" name="Rectangle 5">
            <a:extLst>
              <a:ext uri="{FF2B5EF4-FFF2-40B4-BE49-F238E27FC236}">
                <a16:creationId xmlns:a16="http://schemas.microsoft.com/office/drawing/2014/main" xmlns="" id="{F000C4E1-D911-BF18-2759-18DC739BB0C0}"/>
              </a:ext>
            </a:extLst>
          </p:cNvPr>
          <p:cNvSpPr/>
          <p:nvPr/>
        </p:nvSpPr>
        <p:spPr>
          <a:xfrm>
            <a:off x="261830" y="1912943"/>
            <a:ext cx="325120" cy="375920"/>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xmlns="" id="{F3A7B5BB-56D7-8C23-DEC8-E70869F094FC}"/>
              </a:ext>
            </a:extLst>
          </p:cNvPr>
          <p:cNvSpPr txBox="1"/>
          <p:nvPr/>
        </p:nvSpPr>
        <p:spPr>
          <a:xfrm>
            <a:off x="8503920" y="4912162"/>
            <a:ext cx="3302000" cy="584775"/>
          </a:xfrm>
          <a:prstGeom prst="rect">
            <a:avLst/>
          </a:prstGeom>
          <a:solidFill>
            <a:srgbClr val="00B050"/>
          </a:solidFill>
          <a:ln>
            <a:solidFill>
              <a:srgbClr val="C00000"/>
            </a:solidFill>
          </a:ln>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US" sz="1600" b="1" dirty="0">
                <a:solidFill>
                  <a:schemeClr val="tx1"/>
                </a:solidFill>
              </a:rPr>
              <a:t>Arrow down and up to scroll down or up in the dashboard</a:t>
            </a:r>
          </a:p>
        </p:txBody>
      </p:sp>
    </p:spTree>
    <p:extLst>
      <p:ext uri="{BB962C8B-B14F-4D97-AF65-F5344CB8AC3E}">
        <p14:creationId xmlns:p14="http://schemas.microsoft.com/office/powerpoint/2010/main" val="1261880125"/>
      </p:ext>
    </p:extLst>
  </p:cSld>
  <p:clrMapOvr>
    <a:masterClrMapping/>
  </p:clrMapOvr>
</p:sld>
</file>

<file path=ppt/theme/theme1.xml><?xml version="1.0" encoding="utf-8"?>
<a:theme xmlns:a="http://schemas.openxmlformats.org/drawingml/2006/main" name="Tally PPT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ally PPT theme" id="{E9C40F55-6409-4154-A9CC-95B8CACAEB59}" vid="{088A2A10-6683-4C7E-98E4-B8DC405B7399}"/>
    </a:ext>
  </a:extLst>
</a:theme>
</file>

<file path=ppt/theme/theme2.xml><?xml version="1.0" encoding="utf-8"?>
<a:theme xmlns:a="http://schemas.openxmlformats.org/drawingml/2006/main" name="Default Theme">
  <a:themeElements>
    <a:clrScheme name="Introduction - S1">
      <a:dk1>
        <a:srgbClr val="747A94"/>
      </a:dk1>
      <a:lt1>
        <a:srgbClr val="FFFFFF"/>
      </a:lt1>
      <a:dk2>
        <a:srgbClr val="111340"/>
      </a:dk2>
      <a:lt2>
        <a:srgbClr val="FFFFFF"/>
      </a:lt2>
      <a:accent1>
        <a:srgbClr val="E73846"/>
      </a:accent1>
      <a:accent2>
        <a:srgbClr val="A8DADC"/>
      </a:accent2>
      <a:accent3>
        <a:srgbClr val="457B9D"/>
      </a:accent3>
      <a:accent4>
        <a:srgbClr val="1D3557"/>
      </a:accent4>
      <a:accent5>
        <a:srgbClr val="EDBA2B"/>
      </a:accent5>
      <a:accent6>
        <a:srgbClr val="C4C8CE"/>
      </a:accent6>
      <a:hlink>
        <a:srgbClr val="32A79F"/>
      </a:hlink>
      <a:folHlink>
        <a:srgbClr val="89E1DE"/>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6FBFFF"/>
            </a:gs>
            <a:gs pos="98000">
              <a:srgbClr val="3C8BFF"/>
            </a:gs>
          </a:gsLst>
          <a:lin ang="54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Tally PPT theme</Template>
  <TotalTime>2208</TotalTime>
  <Words>3403</Words>
  <Application>Microsoft Office PowerPoint</Application>
  <PresentationFormat>Widescreen</PresentationFormat>
  <Paragraphs>354</Paragraphs>
  <Slides>52</Slides>
  <Notes>4</Notes>
  <HiddenSlides>0</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52</vt:i4>
      </vt:variant>
    </vt:vector>
  </HeadingPairs>
  <TitlesOfParts>
    <vt:vector size="75" baseType="lpstr">
      <vt:lpstr>Microsoft YaHei</vt:lpstr>
      <vt:lpstr>Arial</vt:lpstr>
      <vt:lpstr>Calibri</vt:lpstr>
      <vt:lpstr>Calibri Light</vt:lpstr>
      <vt:lpstr>Lato Heavy</vt:lpstr>
      <vt:lpstr>Lato Light</vt:lpstr>
      <vt:lpstr>Lucida Sans</vt:lpstr>
      <vt:lpstr>Mukta ExtraLight</vt:lpstr>
      <vt:lpstr>Noto Sans Light</vt:lpstr>
      <vt:lpstr>Nunito Sans ExtraLight</vt:lpstr>
      <vt:lpstr>Nunito Sans SemiBold</vt:lpstr>
      <vt:lpstr>Open Sans</vt:lpstr>
      <vt:lpstr>Open Sans Light</vt:lpstr>
      <vt:lpstr>Poppins</vt:lpstr>
      <vt:lpstr>Poppins Light</vt:lpstr>
      <vt:lpstr>Roboto Light</vt:lpstr>
      <vt:lpstr>Segoe UI Light</vt:lpstr>
      <vt:lpstr>Segoe UI Semibold</vt:lpstr>
      <vt:lpstr>Segoe UI Semilight</vt:lpstr>
      <vt:lpstr>Source Sans Pro</vt:lpstr>
      <vt:lpstr>Wingdings</vt:lpstr>
      <vt:lpstr>Tally PPT theme</vt:lpstr>
      <vt:lpstr>Default Theme</vt:lpstr>
      <vt:lpstr>TallyCare Training TallyPrime Rel 4.0</vt:lpstr>
      <vt:lpstr>Major Deliverables</vt:lpstr>
      <vt:lpstr>PowerPoint Presentation</vt:lpstr>
      <vt:lpstr>Overview</vt:lpstr>
      <vt:lpstr>PowerPoint Presentation</vt:lpstr>
      <vt:lpstr>Navigation</vt:lpstr>
      <vt:lpstr>Benefits / Value for users</vt:lpstr>
      <vt:lpstr>Product Walk-Through - Tile</vt:lpstr>
      <vt:lpstr>Product Walk-Through – Date/Period</vt:lpstr>
      <vt:lpstr>Product Walk-Through – Operations in the Dashboard (1/2)</vt:lpstr>
      <vt:lpstr>Product Walk-Through – Operations in the Dashboard (2/2)</vt:lpstr>
      <vt:lpstr>Business Use cases - Dashboard</vt:lpstr>
      <vt:lpstr>Out of Scope for Release 4.0</vt:lpstr>
      <vt:lpstr>PowerPoint Presentation</vt:lpstr>
      <vt:lpstr>GSTR 1 / GSTR 3B Support </vt:lpstr>
      <vt:lpstr>GSTR-3B quarterly return support for IFF (1/2)</vt:lpstr>
      <vt:lpstr>GSTR-3B quarterly return support for IFF (2/2)</vt:lpstr>
      <vt:lpstr>Major enhancement – Party outstanding balance</vt:lpstr>
      <vt:lpstr>e-Invoicing / e-Way Bill </vt:lpstr>
      <vt:lpstr>Enhancement / Defect fixes </vt:lpstr>
      <vt:lpstr>PowerPoint Presentation</vt:lpstr>
      <vt:lpstr>Overview</vt:lpstr>
      <vt:lpstr>PowerPoint Presentation</vt:lpstr>
      <vt:lpstr>Customer Benefits</vt:lpstr>
      <vt:lpstr>WhatsApp Integration system flow</vt:lpstr>
      <vt:lpstr>WhatsApp Integration system flow</vt:lpstr>
      <vt:lpstr>Step 2: Register the WhatsApp number in TallyPrime</vt:lpstr>
      <vt:lpstr>Step 3: Add WhatsApp numbers in Party ledgers</vt:lpstr>
      <vt:lpstr>Step 4: Sharing Invoices &amp; Reports from TallyPrime</vt:lpstr>
      <vt:lpstr>Other important capabilities</vt:lpstr>
      <vt:lpstr>Out of scope requirements anticipated from Market</vt:lpstr>
      <vt:lpstr>PowerPoint Presentation</vt:lpstr>
      <vt:lpstr>Overview</vt:lpstr>
      <vt:lpstr>Pre-requisites to use Excel feature</vt:lpstr>
      <vt:lpstr>PowerPoint Presentation</vt:lpstr>
      <vt:lpstr>Key Features of Import from Excel</vt:lpstr>
      <vt:lpstr>Use of Excel Import Feature Scenario 1</vt:lpstr>
      <vt:lpstr>Use of Excel Import Feature Scenario 2</vt:lpstr>
      <vt:lpstr>Use of Excel Import Feature Scenario 3</vt:lpstr>
      <vt:lpstr>Customer Benefits</vt:lpstr>
      <vt:lpstr>How to  use Excel Import feature    </vt:lpstr>
      <vt:lpstr>Product Walkthrough- To download Sample Excel File    </vt:lpstr>
      <vt:lpstr>Product Walkthrough- Manage (Mapping Templates)</vt:lpstr>
      <vt:lpstr>Product Walkthrough- Manage Mapping Templates 2 of 2</vt:lpstr>
      <vt:lpstr>Product Walkthrough Importing Excel 1of 3</vt:lpstr>
      <vt:lpstr>Product Walkthrough Importing Excel 2 of 3</vt:lpstr>
      <vt:lpstr>Product Walkthrough Importing Excel 3 of 3</vt:lpstr>
      <vt:lpstr>Product Walkthrough Importing Excel 3 of 3</vt:lpstr>
      <vt:lpstr>TallyCare Training TallyPrime Rel 4.0</vt:lpstr>
      <vt:lpstr>Major Deliverables</vt:lpstr>
      <vt:lpstr>Q&amp;A</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WhatsApp Integration</dc:title>
  <dc:creator>Dhanalakshmi S</dc:creator>
  <cp:lastModifiedBy>user.gtpl</cp:lastModifiedBy>
  <cp:revision>3</cp:revision>
  <dcterms:created xsi:type="dcterms:W3CDTF">2023-09-26T05:38:47Z</dcterms:created>
  <dcterms:modified xsi:type="dcterms:W3CDTF">2024-11-09T11:54:42Z</dcterms:modified>
</cp:coreProperties>
</file>